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381" r:id="rId5"/>
    <p:sldId id="257" r:id="rId6"/>
    <p:sldId id="258" r:id="rId7"/>
    <p:sldId id="325" r:id="rId8"/>
    <p:sldId id="259" r:id="rId9"/>
    <p:sldId id="260" r:id="rId10"/>
    <p:sldId id="261" r:id="rId11"/>
    <p:sldId id="317" r:id="rId12"/>
    <p:sldId id="262" r:id="rId13"/>
    <p:sldId id="263" r:id="rId14"/>
    <p:sldId id="264" r:id="rId15"/>
    <p:sldId id="318" r:id="rId16"/>
    <p:sldId id="265" r:id="rId17"/>
    <p:sldId id="266" r:id="rId18"/>
    <p:sldId id="319" r:id="rId19"/>
    <p:sldId id="267" r:id="rId20"/>
    <p:sldId id="268" r:id="rId21"/>
    <p:sldId id="269" r:id="rId22"/>
    <p:sldId id="320" r:id="rId23"/>
    <p:sldId id="321" r:id="rId24"/>
    <p:sldId id="270" r:id="rId25"/>
    <p:sldId id="271" r:id="rId26"/>
    <p:sldId id="275" r:id="rId27"/>
    <p:sldId id="276" r:id="rId28"/>
    <p:sldId id="277" r:id="rId29"/>
    <p:sldId id="278" r:id="rId30"/>
    <p:sldId id="279" r:id="rId31"/>
    <p:sldId id="281" r:id="rId32"/>
    <p:sldId id="323" r:id="rId33"/>
    <p:sldId id="282" r:id="rId34"/>
    <p:sldId id="283" r:id="rId35"/>
    <p:sldId id="284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4" r:id="rId52"/>
    <p:sldId id="305" r:id="rId53"/>
    <p:sldId id="306" r:id="rId54"/>
    <p:sldId id="309" r:id="rId55"/>
    <p:sldId id="307" r:id="rId56"/>
    <p:sldId id="308" r:id="rId57"/>
    <p:sldId id="310" r:id="rId58"/>
    <p:sldId id="311" r:id="rId59"/>
    <p:sldId id="312" r:id="rId60"/>
    <p:sldId id="313" r:id="rId61"/>
    <p:sldId id="314" r:id="rId62"/>
    <p:sldId id="315" r:id="rId63"/>
  </p:sldIdLst>
  <p:sldSz cx="9144000" cy="5143500"/>
  <p:notesSz cx="6858000" cy="9144000"/>
  <p:embeddedFontLst>
    <p:embeddedFont>
      <p:font typeface="Montserrat" panose="02000505000000020004"/>
      <p:regular r:id="rId67"/>
    </p:embeddedFont>
    <p:embeddedFont>
      <p:font typeface="Lato" panose="020F0502020204030203"/>
      <p:regular r:id="rId68"/>
    </p:embeddedFont>
    <p:embeddedFont>
      <p:font typeface="Calibri" panose="020F0502020204030204"/>
      <p:regular r:id="rId69"/>
      <p:bold r:id="rId70"/>
    </p:embeddedFont>
    <p:embeddedFont>
      <p:font typeface="Arial Unicode MS" panose="020B0604020202020204" charset="-122"/>
      <p:regular r:id="rId71"/>
    </p:embeddedFont>
    <p:embeddedFont>
      <p:font typeface="Lato" panose="020F0502020204030203" charset="0"/>
      <p:regular r:id="rId72"/>
      <p:bold r:id="rId7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0">
  <p:normalViewPr>
    <p:restoredLeft sz="15620"/>
    <p:restoredTop sz="94660"/>
  </p:normalViewPr>
  <p:slide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1624"/>
        <p:guide pos="2880"/>
      </p:guideLst>
    </p:cSldViewPr>
  </p:slide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3" Type="http://schemas.openxmlformats.org/officeDocument/2006/relationships/font" Target="fonts/font7.fntdata"/><Relationship Id="rId72" Type="http://schemas.openxmlformats.org/officeDocument/2006/relationships/font" Target="fonts/font6.fntdata"/><Relationship Id="rId71" Type="http://schemas.openxmlformats.org/officeDocument/2006/relationships/font" Target="fonts/font5.fntdata"/><Relationship Id="rId70" Type="http://schemas.openxmlformats.org/officeDocument/2006/relationships/font" Target="fonts/font4.fntdata"/><Relationship Id="rId7" Type="http://schemas.openxmlformats.org/officeDocument/2006/relationships/slide" Target="slides/slide4.xml"/><Relationship Id="rId69" Type="http://schemas.openxmlformats.org/officeDocument/2006/relationships/font" Target="fonts/font3.fntdata"/><Relationship Id="rId68" Type="http://schemas.openxmlformats.org/officeDocument/2006/relationships/font" Target="fonts/font2.fntdata"/><Relationship Id="rId67" Type="http://schemas.openxmlformats.org/officeDocument/2006/relationships/font" Target="fonts/font1.fntdata"/><Relationship Id="rId66" Type="http://schemas.openxmlformats.org/officeDocument/2006/relationships/tableStyles" Target="tableStyles.xml"/><Relationship Id="rId65" Type="http://schemas.openxmlformats.org/officeDocument/2006/relationships/viewProps" Target="viewProps.xml"/><Relationship Id="rId64" Type="http://schemas.openxmlformats.org/officeDocument/2006/relationships/presProps" Target="presProps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f47d2a5c62_0_28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f47d2a5c62_0_28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f47d2a5c62_0_3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f47d2a5c62_0_3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f47d2a5c62_0_4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f47d2a5c62_0_4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f47d2a5c62_0_51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f47d2a5c62_0_5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f47d2a5c62_0_59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f47d2a5c62_0_5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f47d2a5c62_0_67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f47d2a5c62_0_6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f47d2a5c62_0_74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f47d2a5c62_0_74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f47d2a5c62_0_162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f47d2a5c62_0_16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f47d2a5c62_0_168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f47d2a5c62_0_168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f47d2a5c62_0_17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f47d2a5c62_0_17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f87997393_0_787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f87997393_0_78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f47d2a5c62_0_182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f47d2a5c62_0_18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f47d2a5c62_0_19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f47d2a5c62_0_19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f47d2a5c62_0_204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f47d2a5c62_0_204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f47d2a5c62_0_211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f47d2a5c62_0_21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f47d2a5c62_0_222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f47d2a5c62_0_22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f47d2a5c62_0_229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f47d2a5c62_0_22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f47d2a5c62_0_242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f47d2a5c62_0_24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f47d2a5c62_0_249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f47d2a5c62_0_24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f47d2a5c62_0_257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f47d2a5c62_0_25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f47d2a5c62_0_26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f47d2a5c62_0_26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f87997393_0_821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1f87997393_0_82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f47d2a5c62_0_271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f47d2a5c62_0_27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f47d2a5c62_0_279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f47d2a5c62_0_27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f47d2a5c62_0_286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f47d2a5c62_0_28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f47d2a5c62_0_292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f47d2a5c62_0_29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f47d2a5c62_0_298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f47d2a5c62_0_298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f47d2a5c62_0_304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f47d2a5c62_0_304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f47d2a5c62_0_312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f47d2a5c62_0_31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f47d2a5c62_0_319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f47d2a5c62_0_31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f47d2a5c62_0_33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f47d2a5c62_0_33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f47d2a5c62_0_338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f47d2a5c62_0_338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f87997393_0_83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1f87997393_0_83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f47d2a5c62_0_347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f47d2a5c62_0_34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f47d2a5c62_0_378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f47d2a5c62_0_378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f47d2a5c62_0_387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Google Shape;534;gf47d2a5c62_0_38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f47d2a5c62_0_103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f47d2a5c62_0_10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f47d2a5c62_0_124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7" name="Google Shape;557;gf47d2a5c62_0_124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f47d2a5c62_0_11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f47d2a5c62_0_11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f47d2a5c62_0_118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f47d2a5c62_0_118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f47d2a5c62_0_13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Google Shape;562;gf47d2a5c62_0_13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f47d2a5c62_0_137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8" name="Google Shape;568;gf47d2a5c62_0_13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f47d2a5c62_0_144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4" name="Google Shape;574;gf47d2a5c62_0_144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f47d2a5c62_0_40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f47d2a5c62_0_40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f47d2a5c62_0_15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9" name="Google Shape;579;gf47d2a5c62_0_15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f47d2a5c62_0_156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" name="Google Shape;585;gf47d2a5c62_0_15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f47d2a5c62_0_39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f47d2a5c62_0_39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f47d2a5c62_0_407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f47d2a5c62_0_40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f47d2a5c62_0_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f47d2a5c62_0_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f47d2a5c62_0_14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f47d2a5c62_0_14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f47d2a5c62_0_2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f47d2a5c62_0_2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.xm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 descr="offset_comp_406605.jpg"/>
          <p:cNvPicPr preferRelativeResize="0"/>
          <p:nvPr/>
        </p:nvPicPr>
        <p:blipFill rotWithShape="1">
          <a:blip r:embed="rId2">
            <a:alphaModFix amt="66000"/>
          </a:blip>
          <a:srcRect l="20991" t="2690" r="40112" b="39565"/>
          <a:stretch>
            <a:fillRect/>
          </a:stretch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id="11" name="Google Shape;11;p2" descr="offset_comp_342327_edtied.jpg"/>
          <p:cNvPicPr preferRelativeResize="0"/>
          <p:nvPr/>
        </p:nvPicPr>
        <p:blipFill rotWithShape="1">
          <a:blip r:embed="rId3">
            <a:alphaModFix amt="31000"/>
          </a:blip>
          <a:srcRect l="14009" t="35833" r="43289" b="11297"/>
          <a:stretch>
            <a:fillRect/>
          </a:stretch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"/>
          <p:cNvSpPr txBox="1"/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37" name="Google Shape;137;p11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38" name="Google Shape;138;p11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39" name="Google Shape;139;p11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59" name="Google Shape;159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1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63" name="Google Shape;163;p12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64" name="Google Shape;164;p12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65" name="Google Shape;165;p12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69" name="Google Shape;169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12"/>
          <p:cNvSpPr txBox="1"/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Google Shape;171;p12"/>
          <p:cNvSpPr txBox="1"/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12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77" name="Google Shape;177;p13"/>
          <p:cNvSpPr txBox="1"/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Google Shape;178;p13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179" name="Google Shape;179;p13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80" name="Google Shape;180;p13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81" name="Google Shape;181;p13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82" name="Google Shape;182;p13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203" name="Google Shape;203;p14"/>
          <p:cNvSpPr txBox="1"/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/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Google Shape;205;p14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206" name="Google Shape;206;p14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07" name="Google Shape;207;p14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08" name="Google Shape;208;p14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09" name="Google Shape;209;p14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16" descr="offset_comp_343059.jpg"/>
          <p:cNvPicPr preferRelativeResize="0"/>
          <p:nvPr/>
        </p:nvPicPr>
        <p:blipFill rotWithShape="1">
          <a:blip r:embed="rId2">
            <a:alphaModFix amt="80000"/>
          </a:blip>
          <a:srcRect l="30474" t="11955" r="30474" b="25870"/>
          <a:stretch>
            <a:fillRect/>
          </a:stretch>
        </p:blipFill>
        <p:spPr>
          <a:xfrm rot="-5400000">
            <a:off x="113630" y="-105700"/>
            <a:ext cx="5142300" cy="5364300"/>
          </a:xfrm>
          <a:prstGeom prst="diagStripe">
            <a:avLst>
              <a:gd name="adj" fmla="val 50343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16"/>
          <p:cNvSpPr txBox="1"/>
          <p:nvPr>
            <p:ph type="body" idx="1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217" name="Google Shape;217;p16">
            <a:hlinkClick r:id="rId3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18" name="Google Shape;218;p16">
            <a:hlinkClick r:id="rId3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19" name="Google Shape;219;p16">
            <a:hlinkClick r:id="rId3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20" name="Google Shape;220;p16">
            <a:hlinkClick r:id="rId3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Section header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37" name="Google Shape;37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39" name="Google Shape;39;p3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0" name="Google Shape;40;p3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1" name="Google Shape;41;p3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2" name="Google Shape;42;p3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63" name="Google Shape;63;p4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64" name="Google Shape;64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matchingName="Title and body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7" name="Google Shape;67;p5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8" name="Google Shape;68;p5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9" name="Google Shape;69;p5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73" name="Google Shape;73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5"/>
          <p:cNvSpPr txBox="1"/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5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9" name="Google Shape;79;p6"/>
          <p:cNvSpPr txBox="1"/>
          <p:nvPr>
            <p:ph type="body" idx="1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6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1" name="Google Shape;81;p6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2" name="Google Shape;82;p6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3" name="Google Shape;83;p6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87" name="Google Shape;87;p6"/>
          <p:cNvSpPr txBox="1"/>
          <p:nvPr>
            <p:ph type="title" idx="2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6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2" name="Google Shape;92;p7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3" name="Google Shape;93;p7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4" name="Google Shape;94;p7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5" name="Google Shape;95;p7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99" name="Google Shape;99;p7"/>
          <p:cNvSpPr txBox="1"/>
          <p:nvPr>
            <p:ph type="title" idx="2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7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101" name="Google Shape;101;p7"/>
          <p:cNvSpPr txBox="1"/>
          <p:nvPr>
            <p:ph type="body" idx="1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matchingName="Title and two columns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4" name="Google Shape;104;p8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5" name="Google Shape;105;p8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6" name="Google Shape;106;p8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10" name="Google Shape;110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8"/>
          <p:cNvSpPr txBox="1"/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8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16" name="Google Shape;116;p9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17" name="Google Shape;117;p9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18" name="Google Shape;118;p9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22" name="Google Shape;122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9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26" name="Google Shape;126;p10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27" name="Google Shape;127;p10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28" name="Google Shape;128;p10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32" name="Google Shape;132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10"/>
          <p:cNvSpPr txBox="1"/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10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 panose="02000505000000020004"/>
              <a:buNone/>
              <a:defRPr sz="2800">
                <a:solidFill>
                  <a:schemeClr val="lt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 panose="02000505000000020004"/>
              <a:buNone/>
              <a:defRPr sz="2800">
                <a:solidFill>
                  <a:schemeClr val="lt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 panose="02000505000000020004"/>
              <a:buNone/>
              <a:defRPr sz="2800">
                <a:solidFill>
                  <a:schemeClr val="lt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 panose="02000505000000020004"/>
              <a:buNone/>
              <a:defRPr sz="2800">
                <a:solidFill>
                  <a:schemeClr val="lt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 panose="02000505000000020004"/>
              <a:buNone/>
              <a:defRPr sz="2800">
                <a:solidFill>
                  <a:schemeClr val="lt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 panose="02000505000000020004"/>
              <a:buNone/>
              <a:defRPr sz="2800">
                <a:solidFill>
                  <a:schemeClr val="lt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 panose="02000505000000020004"/>
              <a:buNone/>
              <a:defRPr sz="2800">
                <a:solidFill>
                  <a:schemeClr val="lt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 panose="02000505000000020004"/>
              <a:buNone/>
              <a:defRPr sz="2800">
                <a:solidFill>
                  <a:schemeClr val="lt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 panose="02000505000000020004"/>
              <a:buNone/>
              <a:defRPr sz="2800">
                <a:solidFill>
                  <a:schemeClr val="lt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 panose="020F0502020204030203"/>
              <a:buChar char="●"/>
              <a:defRPr sz="1300">
                <a:solidFill>
                  <a:schemeClr val="l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 panose="020F0502020204030203"/>
              <a:buChar char="○"/>
              <a:defRPr sz="1100">
                <a:solidFill>
                  <a:schemeClr val="l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 panose="020F0502020204030203"/>
              <a:buChar char="■"/>
              <a:defRPr sz="1100">
                <a:solidFill>
                  <a:schemeClr val="l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 panose="020F0502020204030203"/>
              <a:buChar char="●"/>
              <a:defRPr sz="1100">
                <a:solidFill>
                  <a:schemeClr val="l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 panose="020F0502020204030203"/>
              <a:buChar char="○"/>
              <a:defRPr sz="1100">
                <a:solidFill>
                  <a:schemeClr val="l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 panose="020F0502020204030203"/>
              <a:buChar char="■"/>
              <a:defRPr sz="1100">
                <a:solidFill>
                  <a:schemeClr val="l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 panose="020F0502020204030203"/>
              <a:buChar char="●"/>
              <a:defRPr sz="1100">
                <a:solidFill>
                  <a:schemeClr val="l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 panose="020F0502020204030203"/>
              <a:buChar char="○"/>
              <a:defRPr sz="1100">
                <a:solidFill>
                  <a:schemeClr val="l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 panose="020F0502020204030203"/>
              <a:buChar char="■"/>
              <a:defRPr sz="1100">
                <a:solidFill>
                  <a:schemeClr val="l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6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7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8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4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15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9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3.pn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8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0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5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6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7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8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2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0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/>
          <p:nvPr>
            <p:ph type="ctrTitle"/>
          </p:nvPr>
        </p:nvSpPr>
        <p:spPr>
          <a:xfrm>
            <a:off x="3526275" y="989550"/>
            <a:ext cx="5017500" cy="27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400"/>
              <a:t>Automatic Fight Detection</a:t>
            </a:r>
            <a:endParaRPr lang="en-GB" sz="4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400"/>
              <a:t>In Surveillance Videos</a:t>
            </a:r>
            <a:endParaRPr lang="en-GB" sz="4400"/>
          </a:p>
        </p:txBody>
      </p:sp>
      <p:sp>
        <p:nvSpPr>
          <p:cNvPr id="229" name="Google Shape;229;p17"/>
          <p:cNvSpPr txBox="1"/>
          <p:nvPr>
            <p:ph type="subTitle" idx="1"/>
          </p:nvPr>
        </p:nvSpPr>
        <p:spPr>
          <a:xfrm>
            <a:off x="5073075" y="3947325"/>
            <a:ext cx="3470700" cy="9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/>
              <a:t>Supervised by :</a:t>
            </a:r>
            <a:endParaRPr sz="1800" b="1"/>
          </a:p>
          <a:p>
            <a:pPr marL="0" lvl="0" indent="457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800" b="1"/>
              <a:t>Dr. Heba Ali Elkhobby</a:t>
            </a:r>
            <a:endParaRPr sz="1800" b="1"/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/>
              <a:t>Computer Vision</a:t>
            </a:r>
            <a:endParaRPr lang="en-GB" sz="3200"/>
          </a:p>
        </p:txBody>
      </p:sp>
      <p:sp>
        <p:nvSpPr>
          <p:cNvPr id="273" name="Google Shape;273;p23"/>
          <p:cNvSpPr txBox="1"/>
          <p:nvPr>
            <p:ph type="body" idx="1"/>
          </p:nvPr>
        </p:nvSpPr>
        <p:spPr>
          <a:xfrm>
            <a:off x="773430" y="988060"/>
            <a:ext cx="7875270" cy="38595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Computer vision is the process of using machines to understand and analyze imagery (both photos and videos).</a:t>
            </a:r>
            <a:endParaRPr lang="en-GB" sz="18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800"/>
              <a:t>Computer vision is the broad parent name for any computations involving visual content – that means images, videos, icons, and anything else with pixels involved.</a:t>
            </a:r>
            <a:endParaRPr lang="en-GB" sz="18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800"/>
              <a:t>But within this parent idea, there are a few specific tasks that are core building blocks:</a:t>
            </a:r>
            <a:endParaRPr lang="en-GB" sz="1800"/>
          </a:p>
          <a:p>
            <a:pPr marL="457200" lvl="0" indent="-311150" algn="l" rtl="0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-GB" sz="1400"/>
              <a:t>In object classification, you train a model on a dataset of specific objects, and the model classifies new objects as belonging to one or more of your training categories. </a:t>
            </a:r>
            <a:endParaRPr lang="en-GB" sz="140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 sz="1400"/>
              <a:t>For object identification, your model will recognize a specific instance of an object </a:t>
            </a:r>
            <a:endParaRPr lang="en-US" altLang="en-GB" sz="1400"/>
          </a:p>
          <a:p>
            <a:pPr marL="146050" lvl="0" indent="0" algn="l" rtl="0">
              <a:spcBef>
                <a:spcPts val="0"/>
              </a:spcBef>
              <a:spcAft>
                <a:spcPts val="0"/>
              </a:spcAft>
              <a:buSzPts val="1300"/>
              <a:buNone/>
            </a:pPr>
            <a:endParaRPr lang="en-GB" sz="1200"/>
          </a:p>
          <a:p>
            <a:pPr marL="171450" lvl="0" indent="-171450" algn="l" rtl="0">
              <a:spcBef>
                <a:spcPts val="1600"/>
              </a:spcBef>
              <a:spcAft>
                <a:spcPts val="1600"/>
              </a:spcAft>
              <a:buNone/>
            </a:pPr>
            <a:endParaRPr lang="en-GB" sz="18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4"/>
          <p:cNvSpPr txBox="1"/>
          <p:nvPr>
            <p:ph type="body" idx="1"/>
          </p:nvPr>
        </p:nvSpPr>
        <p:spPr>
          <a:xfrm>
            <a:off x="1052830" y="700405"/>
            <a:ext cx="7038975" cy="417639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46050" lvl="0" indent="0" algn="l" rtl="0">
              <a:spcBef>
                <a:spcPts val="0"/>
              </a:spcBef>
              <a:spcAft>
                <a:spcPts val="0"/>
              </a:spcAft>
              <a:buSzPts val="1300"/>
              <a:buNone/>
            </a:pPr>
            <a:endParaRPr lang="en-GB" sz="1800">
              <a:sym typeface="+mn-ea"/>
            </a:endParaRPr>
          </a:p>
          <a:p>
            <a:pPr marL="146050" lvl="0" indent="0" algn="l" rtl="0"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GB" sz="1800"/>
              <a:t>Outside of just recognition, other methods of analysis include: </a:t>
            </a:r>
            <a:endParaRPr lang="en-GB" sz="1800"/>
          </a:p>
          <a:p>
            <a:pPr marL="457200" lvl="0" indent="-311150" algn="l" rtl="0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-GB" sz="1800"/>
              <a:t>Video motion analysis uses computer vision to estimate the velocity of objects in a video, or the camera itself. </a:t>
            </a:r>
            <a:endParaRPr lang="en-GB" sz="180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 sz="1800"/>
              <a:t>Scene reconstruction creates a 3D model of a scene inputted through images or video. </a:t>
            </a:r>
            <a:endParaRPr lang="en-GB" sz="180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 sz="1800"/>
              <a:t>In image restoration, noise such as blurring is removed from photos using Machine Learning based filters. </a:t>
            </a:r>
            <a:endParaRPr lang="en-GB" sz="180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 sz="1800"/>
              <a:t>Any other application that involves understanding pixels through software can safely be labeled as computer vision. </a:t>
            </a:r>
            <a:endParaRPr lang="en-GB" sz="18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25"/>
          <p:cNvSpPr txBox="1"/>
          <p:nvPr>
            <p:ph type="body" idx="1"/>
          </p:nvPr>
        </p:nvSpPr>
        <p:spPr>
          <a:xfrm>
            <a:off x="1040130" y="753745"/>
            <a:ext cx="7677785" cy="38823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 One of the major open questions in both Neuroscience and Machine Learning is: how exactly do our brains work, and how can we approximate that with our own algorithms? </a:t>
            </a:r>
            <a:endParaRPr lang="en-GB"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The reality is that there are very few working and comprehensive theories of brain computation; so despite the fact that Neural Nets are supposed to “mimic the way the brain works,” nobody is quite sure if that’s actually true. </a:t>
            </a:r>
            <a:endParaRPr lang="en-GB"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Jeff Hawkins has an entire book on this topic called On Intelligence.</a:t>
            </a:r>
            <a:endParaRPr lang="en-GB" sz="18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800"/>
              <a:t> </a:t>
            </a:r>
            <a:endParaRPr lang="en-GB" sz="18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ext Placeholder 4"/>
          <p:cNvSpPr/>
          <p:nvPr>
            <p:ph type="body" idx="1"/>
          </p:nvPr>
        </p:nvSpPr>
        <p:spPr>
          <a:xfrm>
            <a:off x="890905" y="558800"/>
            <a:ext cx="8064500" cy="3790950"/>
          </a:xfrm>
        </p:spPr>
        <p:txBody>
          <a:bodyPr/>
          <a:p>
            <a:pPr marL="0" indent="0">
              <a:buNone/>
            </a:pPr>
            <a:endParaRPr lang="en-GB" sz="1800">
              <a:sym typeface="+mn-ea"/>
            </a:endParaRPr>
          </a:p>
          <a:p>
            <a:pPr marL="0" indent="0">
              <a:buNone/>
            </a:pPr>
            <a:r>
              <a:rPr lang="en-GB" sz="1800">
                <a:sym typeface="+mn-ea"/>
              </a:rPr>
              <a:t>The same paradox holds true for computer vision – since we’re not decided on how the brain and eyes process images, it’s difficult to say how well the algorithms used in production approximate our own internal mental processes. </a:t>
            </a:r>
            <a:endParaRPr lang="en-GB" sz="1800">
              <a:sym typeface="+mn-ea"/>
            </a:endParaRPr>
          </a:p>
          <a:p>
            <a:pPr marL="0" indent="0">
              <a:buNone/>
            </a:pPr>
            <a:endParaRPr lang="en-GB" sz="1800">
              <a:sym typeface="+mn-ea"/>
            </a:endParaRPr>
          </a:p>
          <a:p>
            <a:pPr marL="0" indent="0">
              <a:buNone/>
            </a:pPr>
            <a:r>
              <a:rPr lang="en-GB" sz="1800">
                <a:sym typeface="+mn-ea"/>
              </a:rPr>
              <a:t>For example, studies have shown that some functions that we thought happen in the brain of frogs actually take place in the eyes. </a:t>
            </a:r>
            <a:endParaRPr lang="en-GB" sz="1800">
              <a:sym typeface="+mn-ea"/>
            </a:endParaRPr>
          </a:p>
          <a:p>
            <a:pPr marL="0" indent="0">
              <a:buNone/>
            </a:pPr>
            <a:endParaRPr lang="en-GB" sz="1800">
              <a:sym typeface="+mn-ea"/>
            </a:endParaRPr>
          </a:p>
          <a:p>
            <a:pPr marL="0" indent="0">
              <a:buNone/>
            </a:pPr>
            <a:r>
              <a:rPr lang="en-GB" sz="1800">
                <a:sym typeface="+mn-ea"/>
              </a:rPr>
              <a:t>We’re a far cry from amphibians, but similar uncertainty exists in human</a:t>
            </a:r>
            <a:r>
              <a:rPr lang="ar-EG" altLang="en-GB" sz="1800">
                <a:sym typeface="+mn-ea"/>
              </a:rPr>
              <a:t> </a:t>
            </a:r>
            <a:r>
              <a:rPr lang="en-GB" sz="1800">
                <a:sym typeface="+mn-ea"/>
              </a:rPr>
              <a:t>cognition.</a:t>
            </a:r>
            <a:endParaRPr lang="en-GB" sz="1800"/>
          </a:p>
          <a:p>
            <a:pPr marL="0" indent="0">
              <a:buNone/>
            </a:pPr>
            <a:endParaRPr lang="en-US" sz="18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6"/>
          <p:cNvSpPr txBox="1"/>
          <p:nvPr>
            <p:ph type="body" idx="1"/>
          </p:nvPr>
        </p:nvSpPr>
        <p:spPr>
          <a:xfrm>
            <a:off x="1121410" y="548005"/>
            <a:ext cx="7658735" cy="422719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Machines interpret images very simply: as a series of pixels, each with their own set of color values. </a:t>
            </a:r>
            <a:endParaRPr lang="en-GB"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Consider the simplified image below, </a:t>
            </a:r>
            <a:endParaRPr lang="en-GB"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and how grayscale values </a:t>
            </a:r>
            <a:endParaRPr lang="en-GB"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are </a:t>
            </a:r>
            <a:r>
              <a:rPr lang="en-US" altLang="en-GB" sz="1800"/>
              <a:t> </a:t>
            </a:r>
            <a:r>
              <a:rPr lang="en-GB" sz="1800"/>
              <a:t>converted into a </a:t>
            </a:r>
            <a:endParaRPr lang="en-GB"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simple array of </a:t>
            </a:r>
            <a:r>
              <a:rPr lang="en-US" altLang="en-GB" sz="1800"/>
              <a:t> </a:t>
            </a:r>
            <a:r>
              <a:rPr lang="en-GB" sz="1800"/>
              <a:t>numbers:</a:t>
            </a:r>
            <a:endParaRPr lang="en-GB" sz="18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800"/>
          </a:p>
        </p:txBody>
      </p:sp>
      <p:pic>
        <p:nvPicPr>
          <p:cNvPr id="289" name="Google Shape;289;p26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3799840" y="2088348"/>
            <a:ext cx="4857750" cy="200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27"/>
          <p:cNvSpPr txBox="1"/>
          <p:nvPr>
            <p:ph type="body" idx="1"/>
          </p:nvPr>
        </p:nvSpPr>
        <p:spPr>
          <a:xfrm>
            <a:off x="1242060" y="603885"/>
            <a:ext cx="7038975" cy="393509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Think of an image as a giant grid of different squares, or pixels (this image is a very simplified version of what looks like either Abraham Lincoln or a Dementor). </a:t>
            </a:r>
            <a:endParaRPr lang="en-GB"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Each pixel in an image can be represented by a number, usually from 0 – 255. </a:t>
            </a:r>
            <a:endParaRPr lang="en-GB"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The series of numbers on the right is what software sees when you input an image. </a:t>
            </a:r>
            <a:endParaRPr lang="en-GB" sz="18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800"/>
              <a:t>For our image, there are 12 columns and 16 rows, which means there are 192 input values for this image. </a:t>
            </a:r>
            <a:endParaRPr lang="en-GB" sz="18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ext Placeholder 2"/>
          <p:cNvSpPr/>
          <p:nvPr>
            <p:ph type="body" idx="1"/>
          </p:nvPr>
        </p:nvSpPr>
        <p:spPr>
          <a:xfrm>
            <a:off x="765810" y="1226185"/>
            <a:ext cx="7613015" cy="3208020"/>
          </a:xfrm>
        </p:spPr>
        <p:txBody>
          <a:bodyPr/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800">
                <a:sym typeface="+mn-ea"/>
              </a:rPr>
              <a:t>When we start to add in color, things get more complicated. </a:t>
            </a:r>
            <a:endParaRPr lang="en-GB" sz="1800">
              <a:sym typeface="+mn-ea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800">
                <a:sym typeface="+mn-ea"/>
              </a:rPr>
              <a:t>Computers usually read color as a series of 3 values – red, green, and blue (RGB) – on that same 0 – 255 scale.</a:t>
            </a:r>
            <a:endParaRPr lang="en-GB" sz="18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800">
                <a:sym typeface="+mn-ea"/>
              </a:rPr>
              <a:t> Now, each pixel actually has 3 values for the computer to store in addition to its position. </a:t>
            </a:r>
            <a:endParaRPr lang="en-GB" sz="1800">
              <a:sym typeface="+mn-ea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800">
                <a:sym typeface="+mn-ea"/>
              </a:rPr>
              <a:t>If we were to colorize President Lincoln (or Harry Potter’s worst fear), that would lead to 12 x 16 x 3 values, or 576 numbers. </a:t>
            </a:r>
            <a:endParaRPr lang="en-GB" sz="18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</a:p>
          <a:p>
            <a:endParaRPr 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28"/>
          <p:cNvSpPr txBox="1"/>
          <p:nvPr>
            <p:ph type="body" idx="1"/>
          </p:nvPr>
        </p:nvSpPr>
        <p:spPr>
          <a:xfrm>
            <a:off x="918210" y="525780"/>
            <a:ext cx="7038975" cy="45529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Lato" panose="020F0502020204030203" charset="0"/>
                <a:cs typeface="Lato" panose="020F0502020204030203" charset="0"/>
              </a:rPr>
              <a:t>For some perspective on how computationally expensive this is,</a:t>
            </a:r>
            <a:r>
              <a:rPr lang="en-GB" sz="1800">
                <a:latin typeface="Lato" panose="020F0502020204030203" charset="0"/>
                <a:ea typeface="Arial" panose="020B0604020202020204"/>
                <a:cs typeface="Lato" panose="020F0502020204030203" charset="0"/>
                <a:sym typeface="Arial" panose="020B0604020202020204"/>
              </a:rPr>
              <a:t>consider this tree:</a:t>
            </a:r>
            <a:endParaRPr sz="1800">
              <a:latin typeface="Lato" panose="020F0502020204030203" charset="0"/>
              <a:ea typeface="Arial" panose="020B0604020202020204"/>
              <a:cs typeface="Lato" panose="020F0502020204030203" charset="0"/>
              <a:sym typeface="Arial" panose="020B0604020202020204"/>
            </a:endParaRPr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SzPts val="1400"/>
              <a:buFont typeface="Arial" panose="020B0604020202020204"/>
              <a:buChar char="●"/>
            </a:pPr>
            <a:r>
              <a:rPr lang="en-GB" sz="1600">
                <a:latin typeface="Lato" panose="020F0502020204030203" charset="0"/>
                <a:ea typeface="Arial" panose="020B0604020202020204"/>
                <a:cs typeface="Lato" panose="020F0502020204030203" charset="0"/>
                <a:sym typeface="Arial" panose="020B0604020202020204"/>
              </a:rPr>
              <a:t>Each color value is stored in 8 bits.</a:t>
            </a:r>
            <a:endParaRPr sz="1600">
              <a:latin typeface="Lato" panose="020F0502020204030203" charset="0"/>
              <a:ea typeface="Arial" panose="020B0604020202020204"/>
              <a:cs typeface="Lato" panose="020F0502020204030203" charset="0"/>
              <a:sym typeface="Arial" panose="020B0604020202020204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/>
              <a:buChar char="●"/>
            </a:pPr>
            <a:r>
              <a:rPr lang="en-GB" sz="1600">
                <a:latin typeface="Lato" panose="020F0502020204030203" charset="0"/>
                <a:ea typeface="Arial" panose="020B0604020202020204"/>
                <a:cs typeface="Lato" panose="020F0502020204030203" charset="0"/>
                <a:sym typeface="Arial" panose="020B0604020202020204"/>
              </a:rPr>
              <a:t>8 bits x 3 colors per pixel = 24 bits per pixel</a:t>
            </a:r>
            <a:r>
              <a:rPr lang="en-GB" sz="1600">
                <a:solidFill>
                  <a:srgbClr val="000000"/>
                </a:solidFill>
                <a:latin typeface="Lato" panose="020F0502020204030203" charset="0"/>
                <a:ea typeface="Arial" panose="020B0604020202020204"/>
                <a:cs typeface="Lato" panose="020F0502020204030203" charset="0"/>
                <a:sym typeface="Arial" panose="020B0604020202020204"/>
              </a:rPr>
              <a:t>.</a:t>
            </a:r>
            <a:endParaRPr sz="1600">
              <a:solidFill>
                <a:srgbClr val="000000"/>
              </a:solidFill>
              <a:latin typeface="Lato" panose="020F0502020204030203" charset="0"/>
              <a:ea typeface="Arial" panose="020B0604020202020204"/>
              <a:cs typeface="Lato" panose="020F0502020204030203" charset="0"/>
              <a:sym typeface="Arial" panose="020B0604020202020204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800">
                <a:latin typeface="Lato" panose="020F0502020204030203" charset="0"/>
                <a:ea typeface="Arial" panose="020B0604020202020204"/>
                <a:cs typeface="Lato" panose="020F0502020204030203" charset="0"/>
                <a:sym typeface="Arial" panose="020B0604020202020204"/>
              </a:rPr>
              <a:t>A normal sized 1024 x 768 image x 24 bits per pixel = almost 19M bits, or about 2.36 megabytes. </a:t>
            </a:r>
            <a:endParaRPr sz="1800">
              <a:latin typeface="Lato" panose="020F0502020204030203" charset="0"/>
              <a:ea typeface="Arial" panose="020B0604020202020204"/>
              <a:cs typeface="Lato" panose="020F0502020204030203" charset="0"/>
              <a:sym typeface="Arial" panose="020B0604020202020204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800">
                <a:latin typeface="Lato" panose="020F0502020204030203" charset="0"/>
                <a:ea typeface="Arial" panose="020B0604020202020204"/>
                <a:cs typeface="Lato" panose="020F0502020204030203" charset="0"/>
                <a:sym typeface="Arial" panose="020B0604020202020204"/>
              </a:rPr>
              <a:t>That’s a lot of memory to require for one image, and a lot of pixels for an algorithm to iterate over. </a:t>
            </a:r>
            <a:endParaRPr lang="en-GB" sz="1800">
              <a:latin typeface="Lato" panose="020F0502020204030203" charset="0"/>
              <a:ea typeface="Arial" panose="020B0604020202020204"/>
              <a:cs typeface="Lato" panose="020F0502020204030203" charset="0"/>
              <a:sym typeface="Arial" panose="020B0604020202020204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800">
                <a:latin typeface="Lato" panose="020F0502020204030203" charset="0"/>
                <a:ea typeface="Arial" panose="020B0604020202020204"/>
                <a:cs typeface="Lato" panose="020F0502020204030203" charset="0"/>
                <a:sym typeface="Arial" panose="020B0604020202020204"/>
              </a:rPr>
              <a:t>But to train a model with meaningful accuracy – especially when you’re talking about Deep Learning – you’d usually need tens of thousands of images, and the more the merrier. </a:t>
            </a:r>
            <a:endParaRPr sz="1800">
              <a:solidFill>
                <a:srgbClr val="000000"/>
              </a:solidFill>
              <a:latin typeface="Lato" panose="020F0502020204030203" charset="0"/>
              <a:ea typeface="Arial" panose="020B0604020202020204"/>
              <a:cs typeface="Lato" panose="020F0502020204030203" charset="0"/>
              <a:sym typeface="Arial" panose="020B0604020202020204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40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40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29"/>
          <p:cNvSpPr txBox="1"/>
          <p:nvPr>
            <p:ph type="body" idx="1"/>
          </p:nvPr>
        </p:nvSpPr>
        <p:spPr>
          <a:xfrm>
            <a:off x="1204595" y="1472565"/>
            <a:ext cx="7038975" cy="353250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Much of the progress made in computer vision accuracy over the past few years is due in part to a special type of algorithm. </a:t>
            </a:r>
            <a:endParaRPr lang="en-GB"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Convolutional Neural Networks are a subset of Deep Learning with a few extra added operations, and they’ve been shown to achieve impressive accuracy on image-associated tasks. </a:t>
            </a:r>
            <a:endParaRPr sz="18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800"/>
              <a:t>Convolutional Neural Networks (CNNs or ConvNets) utilize the same major concepts of Neural Networks, but add in some steps before the normal architecture.</a:t>
            </a:r>
            <a:endParaRPr lang="en-GB" sz="18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800"/>
          </a:p>
        </p:txBody>
      </p:sp>
      <p:sp>
        <p:nvSpPr>
          <p:cNvPr id="305" name="Google Shape;305;p2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Computer vision and convolutional neural networks</a:t>
            </a:r>
            <a:endParaRPr lang="en-GB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0"/>
          <p:cNvSpPr txBox="1"/>
          <p:nvPr>
            <p:ph type="body" idx="1"/>
          </p:nvPr>
        </p:nvSpPr>
        <p:spPr>
          <a:xfrm>
            <a:off x="1297305" y="1121410"/>
            <a:ext cx="7038975" cy="324929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/>
              <a:t>Convolution</a:t>
            </a:r>
            <a:endParaRPr sz="1800" b="1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800"/>
              <a:t>During the convolution process (perhaps why it’s called a CNN) the input image pixels are modified by a filter. </a:t>
            </a:r>
            <a:endParaRPr lang="en-GB" sz="18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800"/>
              <a:t>This is just a matrix (smaller than the original pixel matrix) that we multiply different pieces of the input image by</a:t>
            </a:r>
            <a:r>
              <a:rPr lang="en-US" altLang="en-GB" sz="1800"/>
              <a:t> t</a:t>
            </a:r>
            <a:r>
              <a:rPr lang="en-GB" sz="1800"/>
              <a:t>he output – often called a Feature Map  will usually be smaller than the original image, and theoretically be more informative. </a:t>
            </a:r>
            <a:endParaRPr lang="en-GB" sz="18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800"/>
          </a:p>
        </p:txBody>
      </p:sp>
      <p:sp>
        <p:nvSpPr>
          <p:cNvPr id="311" name="Google Shape;311;p30"/>
          <p:cNvSpPr txBox="1"/>
          <p:nvPr>
            <p:ph type="title"/>
          </p:nvPr>
        </p:nvSpPr>
        <p:spPr>
          <a:xfrm>
            <a:off x="1297500" y="357310"/>
            <a:ext cx="7038900" cy="4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CNN Processes</a:t>
            </a:r>
            <a:endParaRPr lang="en-GB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/>
          <p:nvPr>
            <p:ph type="title"/>
          </p:nvPr>
        </p:nvSpPr>
        <p:spPr>
          <a:xfrm>
            <a:off x="823595" y="1504950"/>
            <a:ext cx="4587240" cy="2661920"/>
          </a:xfrm>
        </p:spPr>
        <p:txBody>
          <a:bodyPr/>
          <a:p>
            <a:pPr marL="0" indent="0">
              <a:buFont typeface="Arial" panose="020B0604020202020204" pitchFamily="34" charset="0"/>
            </a:pPr>
            <a:r>
              <a:rPr lang="en-GB" altLang="en-US" sz="2000">
                <a:sym typeface="+mn-ea"/>
              </a:rPr>
              <a:t>Shady Abdelaziz ElGhareb Sakr </a:t>
            </a:r>
            <a:br>
              <a:rPr lang="en-GB" altLang="en-US" sz="2000">
                <a:sym typeface="+mn-ea"/>
              </a:rPr>
            </a:br>
            <a:r>
              <a:rPr lang="en-GB" altLang="en-US" sz="2000">
                <a:sym typeface="+mn-ea"/>
              </a:rPr>
              <a:t>Abdelrahman Atif Attia Elfiky </a:t>
            </a:r>
            <a:br>
              <a:rPr lang="en-GB" altLang="en-US" sz="2000">
                <a:sym typeface="+mn-ea"/>
              </a:rPr>
            </a:br>
            <a:r>
              <a:rPr lang="en-GB" altLang="en-US" sz="2000">
                <a:sym typeface="+mn-ea"/>
              </a:rPr>
              <a:t>Abdelrahman Ali Sadik Abdella </a:t>
            </a:r>
            <a:br>
              <a:rPr lang="en-GB" altLang="en-US" sz="2000">
                <a:sym typeface="+mn-ea"/>
              </a:rPr>
            </a:br>
            <a:r>
              <a:rPr lang="en-GB" altLang="en-US" sz="2000">
                <a:sym typeface="+mn-ea"/>
              </a:rPr>
              <a:t>Moaz Abdeltawab Ali ELzoughby  Mohamed Mortada Elasayed</a:t>
            </a:r>
            <a:r>
              <a:rPr lang="en-US" altLang="en-GB" sz="2000">
                <a:sym typeface="+mn-ea"/>
              </a:rPr>
              <a:t> </a:t>
            </a:r>
            <a:br>
              <a:rPr lang="en-GB" altLang="en-US" sz="2000">
                <a:sym typeface="+mn-ea"/>
              </a:rPr>
            </a:br>
            <a:r>
              <a:rPr lang="en-GB" altLang="en-US" sz="2000">
                <a:sym typeface="+mn-ea"/>
              </a:rPr>
              <a:t> Yasser Abdelfatah Ahmed Nasr</a:t>
            </a:r>
            <a:endParaRPr lang="en-GB" altLang="en-US" sz="2000"/>
          </a:p>
        </p:txBody>
      </p:sp>
      <p:sp>
        <p:nvSpPr>
          <p:cNvPr id="3" name="Text Box 2"/>
          <p:cNvSpPr txBox="1"/>
          <p:nvPr/>
        </p:nvSpPr>
        <p:spPr>
          <a:xfrm>
            <a:off x="823595" y="551815"/>
            <a:ext cx="2702560" cy="95313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endParaRPr lang="en-GB" altLang="en-US" sz="280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algn="ctr"/>
            <a:r>
              <a:rPr lang="en-GB" altLang="en-US" sz="28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28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Team Members</a:t>
            </a:r>
            <a:r>
              <a:rPr lang="en-US" altLang="en-GB" sz="28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: </a:t>
            </a:r>
            <a:endParaRPr lang="en-US" altLang="en-GB" sz="280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ext Placeholder 2"/>
          <p:cNvSpPr/>
          <p:nvPr>
            <p:ph type="body" idx="1"/>
          </p:nvPr>
        </p:nvSpPr>
        <p:spPr>
          <a:xfrm>
            <a:off x="1052195" y="589280"/>
            <a:ext cx="7038975" cy="3964940"/>
          </a:xfrm>
        </p:spPr>
        <p:txBody>
          <a:bodyPr/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sz="1800" b="1"/>
              <a:t>ReLU</a:t>
            </a:r>
            <a:endParaRPr sz="1800" b="1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sz="1800"/>
              <a:t>This futuristic sounding acronym stands for Rectified Linear Unit, which is an easy function to introduce non-linearity into the feature map. </a:t>
            </a:r>
            <a:endParaRPr sz="18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sz="1800"/>
              <a:t>All negative values are simply changed to zero, removing all black from the image. </a:t>
            </a:r>
            <a:endParaRPr sz="18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sz="1800"/>
              <a:t>The formal function is y = max(0, x).</a:t>
            </a:r>
            <a:endParaRPr sz="1800"/>
          </a:p>
          <a:p>
            <a:endParaRPr lang="en-US" sz="18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ext Placeholder 2"/>
          <p:cNvSpPr/>
          <p:nvPr>
            <p:ph type="body" idx="1"/>
          </p:nvPr>
        </p:nvSpPr>
        <p:spPr>
          <a:xfrm>
            <a:off x="1052830" y="339090"/>
            <a:ext cx="3368675" cy="2911475"/>
          </a:xfrm>
        </p:spPr>
        <p:txBody>
          <a:bodyPr/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sz="1800" b="1">
                <a:sym typeface="+mn-ea"/>
              </a:rPr>
              <a:t>Pooling</a:t>
            </a:r>
            <a:endParaRPr sz="1800" b="1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sz="1800">
                <a:sym typeface="+mn-ea"/>
              </a:rPr>
              <a:t>In pooling, the image is scanned over by a set width of pixels, and either the max, sum, or average of those pixels is taken as a representation of that portion of the image. </a:t>
            </a:r>
            <a:endParaRPr sz="1800">
              <a:sym typeface="+mn-ea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sz="1800">
                <a:sym typeface="+mn-ea"/>
              </a:rPr>
              <a:t>This process further reduces the size of the feature map(s) by a factor of whatever size is pooled.</a:t>
            </a:r>
            <a:endParaRPr sz="18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800">
              <a:sym typeface="+mn-ea"/>
            </a:endParaRPr>
          </a:p>
          <a:p>
            <a:endParaRPr lang="en-US"/>
          </a:p>
          <a:p>
            <a:endParaRPr lang="en-US"/>
          </a:p>
        </p:txBody>
      </p:sp>
      <p:pic>
        <p:nvPicPr>
          <p:cNvPr id="100" name="Picture 99"/>
          <p:cNvPicPr/>
          <p:nvPr/>
        </p:nvPicPr>
        <p:blipFill>
          <a:blip r:embed="rId1"/>
          <a:stretch>
            <a:fillRect/>
          </a:stretch>
        </p:blipFill>
        <p:spPr>
          <a:xfrm>
            <a:off x="4421505" y="936943"/>
            <a:ext cx="4457700" cy="385000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1"/>
          <p:cNvSpPr txBox="1"/>
          <p:nvPr>
            <p:ph type="title"/>
          </p:nvPr>
        </p:nvSpPr>
        <p:spPr>
          <a:xfrm>
            <a:off x="1297500" y="393750"/>
            <a:ext cx="7038900" cy="41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Computer Vision Hierarchy</a:t>
            </a:r>
            <a:endParaRPr lang="en-GB"/>
          </a:p>
        </p:txBody>
      </p:sp>
      <p:sp>
        <p:nvSpPr>
          <p:cNvPr id="317" name="Google Shape;317;p31"/>
          <p:cNvSpPr txBox="1"/>
          <p:nvPr>
            <p:ph type="body" idx="1"/>
          </p:nvPr>
        </p:nvSpPr>
        <p:spPr>
          <a:xfrm>
            <a:off x="927735" y="1489710"/>
            <a:ext cx="7038975" cy="29044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Computer vision is divided into three basic categories as follows:</a:t>
            </a:r>
            <a:endParaRPr lang="en-GB" sz="18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800"/>
              <a:t>● Low-level vision: It includes process images for feature Extraction.</a:t>
            </a:r>
            <a:endParaRPr lang="en-GB" sz="18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800"/>
              <a:t> ● Intermediate-level vision: It includes object recognition and 3D scene interpretation</a:t>
            </a:r>
            <a:endParaRPr lang="en-GB" sz="18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800"/>
              <a:t>● High-level vision: It includes conceptual description of a scene like activity, intention and behavior.</a:t>
            </a:r>
            <a:endParaRPr lang="en-GB" sz="18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Computer Vision Vs Image Processing</a:t>
            </a:r>
            <a:endParaRPr lang="en-GB"/>
          </a:p>
        </p:txBody>
      </p:sp>
      <p:sp>
        <p:nvSpPr>
          <p:cNvPr id="323" name="Google Shape;323;p32"/>
          <p:cNvSpPr txBox="1"/>
          <p:nvPr>
            <p:ph type="body" idx="1"/>
          </p:nvPr>
        </p:nvSpPr>
        <p:spPr>
          <a:xfrm>
            <a:off x="1297305" y="1489710"/>
            <a:ext cx="7038975" cy="296354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Image processing studies image to image transformation. </a:t>
            </a:r>
            <a:endParaRPr lang="en-GB"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The input and output of image processing are both images. </a:t>
            </a:r>
            <a:endParaRPr lang="en-GB" sz="18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800"/>
              <a:t>Computer vision is the construction of explicit, meaningful descriptions of physical objects from their image. </a:t>
            </a:r>
            <a:endParaRPr lang="en-GB" sz="18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800"/>
              <a:t>The output of computer vision is a description or an interpretation of structures in a 3D scene. </a:t>
            </a:r>
            <a:endParaRPr lang="en-GB" sz="18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6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800" b="1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 </a:t>
            </a:r>
            <a:r>
              <a:rPr lang="en-GB" sz="4400" b="1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PROJECT IMPLEMENTATION </a:t>
            </a:r>
            <a:endParaRPr sz="4000" b="1"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37"/>
          <p:cNvSpPr txBox="1"/>
          <p:nvPr>
            <p:ph type="title"/>
          </p:nvPr>
        </p:nvSpPr>
        <p:spPr>
          <a:xfrm>
            <a:off x="1241620" y="511225"/>
            <a:ext cx="7038900" cy="65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Method</a:t>
            </a:r>
            <a:endParaRPr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</a:p>
        </p:txBody>
      </p:sp>
      <p:sp>
        <p:nvSpPr>
          <p:cNvPr id="352" name="Google Shape;352;p37"/>
          <p:cNvSpPr txBox="1"/>
          <p:nvPr>
            <p:ph type="body" idx="1"/>
          </p:nvPr>
        </p:nvSpPr>
        <p:spPr>
          <a:xfrm>
            <a:off x="1241140" y="1270545"/>
            <a:ext cx="7038900" cy="36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80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The method described here is based on the principle that when a fight occurs in the Surveillance Videos, the fighting frames of video will be significantly different than the Non-fighting frames. </a:t>
            </a:r>
            <a:endParaRPr sz="1800"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80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We train a model that consists of a feature extractor and learns the temporal patterns of the input volume of frames. </a:t>
            </a:r>
            <a:endParaRPr sz="1800"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80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The model is trained with video volumes consisting of normal and fighting scenes</a:t>
            </a:r>
            <a:r>
              <a:rPr lang="en-US" altLang="en-GB" sz="180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.</a:t>
            </a:r>
            <a:endParaRPr lang="en-GB" sz="1800"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80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Footage from the surveillance camera is broken down into frames. </a:t>
            </a:r>
            <a:endParaRPr sz="1800"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lvl="0" indent="0" algn="l" rtl="0">
              <a:spcBef>
                <a:spcPts val="1200"/>
              </a:spcBef>
              <a:spcAft>
                <a:spcPts val="160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38"/>
          <p:cNvSpPr txBox="1"/>
          <p:nvPr>
            <p:ph type="body" idx="1"/>
          </p:nvPr>
        </p:nvSpPr>
        <p:spPr>
          <a:xfrm>
            <a:off x="81280" y="247015"/>
            <a:ext cx="8981440" cy="464947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000"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sz="1800"/>
              <a:t>The frames are given as </a:t>
            </a:r>
            <a:r>
              <a:rPr lang="en-US" sz="1800"/>
              <a:t> </a:t>
            </a:r>
            <a:r>
              <a:rPr sz="1800"/>
              <a:t>input to</a:t>
            </a:r>
            <a:endParaRPr sz="18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sz="1800"/>
              <a:t> MobileNet v2 classifier for detecting</a:t>
            </a:r>
            <a:endParaRPr sz="18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sz="1800"/>
              <a:t>violent activities in the given sequence</a:t>
            </a:r>
            <a:endParaRPr sz="18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sz="1800"/>
              <a:t> of input frames. </a:t>
            </a:r>
            <a:endParaRPr sz="18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sz="1800"/>
              <a:t>If no violent activity is recognized </a:t>
            </a:r>
            <a:endParaRPr sz="18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sz="1800"/>
              <a:t>the </a:t>
            </a:r>
            <a:r>
              <a:rPr lang="en-US" sz="1800"/>
              <a:t> </a:t>
            </a:r>
            <a:r>
              <a:rPr sz="1800"/>
              <a:t>respective frames are discarded. The</a:t>
            </a:r>
            <a:endParaRPr sz="18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sz="1800"/>
              <a:t> violence detected frame is obtainedand </a:t>
            </a:r>
            <a:endParaRPr sz="18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sz="1800"/>
              <a:t>it is enhanced for better clarity</a:t>
            </a:r>
            <a:endParaRPr sz="18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/>
              <a:t>						</a:t>
            </a:r>
            <a:r>
              <a:rPr lang="en-GB" sz="140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Method</a:t>
            </a:r>
            <a:endParaRPr lang="en-US" sz="1400"/>
          </a:p>
        </p:txBody>
      </p:sp>
      <p:pic>
        <p:nvPicPr>
          <p:cNvPr id="358" name="Google Shape;358;p38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4328795" y="489585"/>
            <a:ext cx="4789170" cy="3933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39"/>
          <p:cNvSpPr txBox="1"/>
          <p:nvPr>
            <p:ph type="title"/>
          </p:nvPr>
        </p:nvSpPr>
        <p:spPr>
          <a:xfrm>
            <a:off x="1297500" y="393750"/>
            <a:ext cx="7038900" cy="58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Dataset</a:t>
            </a:r>
            <a:endParaRPr lang="en-GB"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364" name="Google Shape;364;p39"/>
          <p:cNvSpPr txBox="1"/>
          <p:nvPr>
            <p:ph type="body" idx="1"/>
          </p:nvPr>
        </p:nvSpPr>
        <p:spPr>
          <a:xfrm>
            <a:off x="1123500" y="1426175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80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The dataset contains 3500 video clips which belong to two classes, violence and non-violence respectively. </a:t>
            </a:r>
            <a:endParaRPr sz="1800"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80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The average duration of the video clips is  5 seconds and majority of those videos are from CCTV footage. </a:t>
            </a:r>
            <a:endParaRPr sz="1800"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80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For training, </a:t>
            </a:r>
            <a:r>
              <a:rPr lang="en-US" altLang="en-GB" sz="180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1750</a:t>
            </a:r>
            <a:r>
              <a:rPr lang="en-GB" sz="180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 videos each from the violent and non-violent classes are taken at each epoch.</a:t>
            </a:r>
            <a:endParaRPr sz="1800"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lvl="0" indent="0" algn="l" rtl="0">
              <a:spcBef>
                <a:spcPts val="1200"/>
              </a:spcBef>
              <a:spcAft>
                <a:spcPts val="1600"/>
              </a:spcAft>
              <a:buNone/>
            </a:pPr>
            <a:endParaRPr sz="180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0"/>
          <p:cNvSpPr txBox="1"/>
          <p:nvPr>
            <p:ph type="body" idx="1"/>
          </p:nvPr>
        </p:nvSpPr>
        <p:spPr>
          <a:xfrm>
            <a:off x="829945" y="2846705"/>
            <a:ext cx="7695565" cy="20415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200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To test our methodology, we work with these three datasets,Hockey Fight Dataset , Movies Dataset and Violent Flows . </a:t>
            </a:r>
            <a:endParaRPr sz="2000"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200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the 3 datasets captured from closed- circuited-TV,Phone or high-resolution recorder, the  quality, number of pixels and length varies between dataset.</a:t>
            </a:r>
            <a:endParaRPr sz="2000"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2000"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2" name="Google Shape;370;p40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933575" y="383540"/>
            <a:ext cx="5276850" cy="214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42"/>
          <p:cNvSpPr txBox="1"/>
          <p:nvPr>
            <p:ph type="body" idx="1"/>
          </p:nvPr>
        </p:nvSpPr>
        <p:spPr>
          <a:xfrm>
            <a:off x="1269365" y="82550"/>
            <a:ext cx="7038975" cy="48799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1800" b="1"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1800" b="1"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Hockey </a:t>
            </a:r>
            <a:r>
              <a:rPr lang="en-US" altLang="en-GB" sz="2000" b="1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F</a:t>
            </a:r>
            <a:r>
              <a:rPr lang="en-GB" sz="2000" b="1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ights</a:t>
            </a:r>
            <a:r>
              <a:rPr lang="en-US" altLang="en-GB" sz="2000" b="1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 :</a:t>
            </a:r>
            <a:endParaRPr sz="2000" b="1"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</a:t>
            </a:r>
            <a:r>
              <a:rPr lang="en-GB" sz="200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Dataset composed of equal numbers of violence and nonviolence action during hockey professional matches, usually Two players participating in close body interaction</a:t>
            </a:r>
            <a:r>
              <a:rPr lang="en-US" altLang="en-GB" sz="200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.</a:t>
            </a:r>
            <a:endParaRPr sz="2000"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2000">
              <a:latin typeface="Times New Roman" panose="02020603050405020304" charset="0"/>
              <a:ea typeface="Arial" panose="020B0604020202020204"/>
              <a:cs typeface="Times New Roman" panose="02020603050405020304" charset="0"/>
              <a:sym typeface="Arial" panose="020B0604020202020204"/>
            </a:endParaRPr>
          </a:p>
          <a:p>
            <a:pPr marL="0" lvl="0" indent="0" algn="l" rtl="0">
              <a:lnSpc>
                <a:spcPct val="114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2000" b="1">
                <a:latin typeface="Times New Roman" panose="02020603050405020304" charset="0"/>
                <a:ea typeface="Calibri" panose="020F0502020204030204"/>
                <a:cs typeface="Times New Roman" panose="02020603050405020304" charset="0"/>
                <a:sym typeface="Calibri" panose="020F0502020204030204"/>
              </a:rPr>
              <a:t>Real Life Violence Dataset</a:t>
            </a:r>
            <a:r>
              <a:rPr lang="en-US" altLang="en-GB" sz="2000" b="1">
                <a:latin typeface="Times New Roman" panose="02020603050405020304" charset="0"/>
                <a:ea typeface="Calibri" panose="020F0502020204030204"/>
                <a:cs typeface="Times New Roman" panose="02020603050405020304" charset="0"/>
                <a:sym typeface="Calibri" panose="020F0502020204030204"/>
              </a:rPr>
              <a:t> :</a:t>
            </a:r>
            <a:endParaRPr sz="2000" b="1">
              <a:latin typeface="Times New Roman" panose="02020603050405020304" charset="0"/>
              <a:ea typeface="Calibri" panose="020F0502020204030204"/>
              <a:cs typeface="Times New Roman" panose="02020603050405020304" charset="0"/>
              <a:sym typeface="Calibri" panose="020F0502020204030204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2000">
                <a:latin typeface="Times New Roman" panose="02020603050405020304" charset="0"/>
                <a:ea typeface="Arial" panose="020B0604020202020204"/>
                <a:cs typeface="Times New Roman" panose="02020603050405020304" charset="0"/>
                <a:sym typeface="Arial" panose="020B0604020202020204"/>
              </a:rPr>
              <a:t>This is a crowd violence dataset. </a:t>
            </a:r>
            <a:endParaRPr lang="en-GB" sz="2000">
              <a:latin typeface="Times New Roman" panose="02020603050405020304" charset="0"/>
              <a:ea typeface="Arial" panose="020B0604020202020204"/>
              <a:cs typeface="Times New Roman" panose="02020603050405020304" charset="0"/>
              <a:sym typeface="Arial" panose="020B0604020202020204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2000">
                <a:latin typeface="Times New Roman" panose="02020603050405020304" charset="0"/>
                <a:ea typeface="Arial" panose="020B0604020202020204"/>
                <a:cs typeface="Times New Roman" panose="02020603050405020304" charset="0"/>
                <a:sym typeface="Arial" panose="020B0604020202020204"/>
              </a:rPr>
              <a:t>Most of the crowd violence seen in this dataset are random clips</a:t>
            </a:r>
            <a:endParaRPr sz="2000">
              <a:latin typeface="Times New Roman" panose="02020603050405020304" charset="0"/>
              <a:ea typeface="Arial" panose="020B0604020202020204"/>
              <a:cs typeface="Times New Roman" panose="02020603050405020304" charset="0"/>
              <a:sym typeface="Arial" panose="020B0604020202020204"/>
            </a:endParaRPr>
          </a:p>
          <a:p>
            <a:pPr marL="0" lvl="0" indent="0" algn="l" rtl="0">
              <a:spcBef>
                <a:spcPts val="1200"/>
              </a:spcBef>
              <a:spcAft>
                <a:spcPts val="1600"/>
              </a:spcAft>
              <a:buNone/>
            </a:pPr>
            <a:endParaRPr lang="en-GB" sz="2000" b="1"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0" lvl="0" indent="0" algn="l" rtl="0">
              <a:lnSpc>
                <a:spcPct val="114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lang="en-US" sz="2000"/>
          </a:p>
          <a:p>
            <a:pPr marL="0" lvl="0" indent="0" algn="l" rtl="0">
              <a:lnSpc>
                <a:spcPct val="114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lang="en-GB" sz="2000" b="1"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/>
              <a:t>TABLE OF CONTENT</a:t>
            </a:r>
            <a:endParaRPr lang="en-GB" sz="3200"/>
          </a:p>
        </p:txBody>
      </p:sp>
      <p:sp>
        <p:nvSpPr>
          <p:cNvPr id="235" name="Google Shape;235;p18"/>
          <p:cNvSpPr txBox="1"/>
          <p:nvPr/>
        </p:nvSpPr>
        <p:spPr>
          <a:xfrm>
            <a:off x="1294300" y="2097575"/>
            <a:ext cx="3018300" cy="3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Introduction</a:t>
            </a:r>
            <a:endParaRPr sz="1800">
              <a:solidFill>
                <a:schemeClr val="lt1"/>
              </a:solidFill>
              <a:latin typeface="Average" panose="02000503040000020003"/>
              <a:ea typeface="Average" panose="02000503040000020003"/>
              <a:cs typeface="Average" panose="02000503040000020003"/>
              <a:sym typeface="Average" panose="02000503040000020003"/>
            </a:endParaRPr>
          </a:p>
        </p:txBody>
      </p:sp>
      <p:sp>
        <p:nvSpPr>
          <p:cNvPr id="236" name="Google Shape;236;p18"/>
          <p:cNvSpPr txBox="1"/>
          <p:nvPr/>
        </p:nvSpPr>
        <p:spPr>
          <a:xfrm>
            <a:off x="1297501" y="2423063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Computer vision</a:t>
            </a:r>
            <a:endParaRPr sz="1800">
              <a:solidFill>
                <a:schemeClr val="lt1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237" name="Google Shape;237;p18"/>
          <p:cNvSpPr txBox="1"/>
          <p:nvPr/>
        </p:nvSpPr>
        <p:spPr>
          <a:xfrm>
            <a:off x="1294301" y="2748576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Implementation</a:t>
            </a:r>
            <a:endParaRPr sz="1800">
              <a:solidFill>
                <a:schemeClr val="lt1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238" name="Google Shape;238;p18"/>
          <p:cNvSpPr txBox="1"/>
          <p:nvPr/>
        </p:nvSpPr>
        <p:spPr>
          <a:xfrm>
            <a:off x="1294301" y="3074077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Results</a:t>
            </a:r>
            <a:endParaRPr sz="1800">
              <a:solidFill>
                <a:schemeClr val="lt1"/>
              </a:solidFill>
              <a:latin typeface="Average" panose="02000503040000020003"/>
              <a:ea typeface="Average" panose="02000503040000020003"/>
              <a:cs typeface="Average" panose="02000503040000020003"/>
              <a:sym typeface="Average" panose="02000503040000020003"/>
            </a:endParaRPr>
          </a:p>
        </p:txBody>
      </p:sp>
      <p:sp>
        <p:nvSpPr>
          <p:cNvPr id="239" name="Google Shape;239;p18"/>
          <p:cNvSpPr txBox="1"/>
          <p:nvPr/>
        </p:nvSpPr>
        <p:spPr>
          <a:xfrm>
            <a:off x="1294301" y="3399577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Conclusion</a:t>
            </a:r>
            <a:endParaRPr sz="1800">
              <a:solidFill>
                <a:schemeClr val="lt1"/>
              </a:solidFill>
              <a:latin typeface="Average" panose="02000503040000020003"/>
              <a:ea typeface="Average" panose="02000503040000020003"/>
              <a:cs typeface="Average" panose="02000503040000020003"/>
              <a:sym typeface="Average" panose="02000503040000020003"/>
            </a:endParaRPr>
          </a:p>
        </p:txBody>
      </p:sp>
      <p:sp>
        <p:nvSpPr>
          <p:cNvPr id="240" name="Google Shape;240;p18"/>
          <p:cNvSpPr txBox="1"/>
          <p:nvPr/>
        </p:nvSpPr>
        <p:spPr>
          <a:xfrm>
            <a:off x="1294298" y="3725075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CACACA"/>
              </a:solidFill>
              <a:latin typeface="Average" panose="02000503040000020003"/>
              <a:ea typeface="Average" panose="02000503040000020003"/>
              <a:cs typeface="Average" panose="02000503040000020003"/>
              <a:sym typeface="Average" panose="02000503040000020003"/>
            </a:endParaRPr>
          </a:p>
        </p:txBody>
      </p:sp>
      <p:sp>
        <p:nvSpPr>
          <p:cNvPr id="241" name="Google Shape;241;p18"/>
          <p:cNvSpPr txBox="1"/>
          <p:nvPr/>
        </p:nvSpPr>
        <p:spPr>
          <a:xfrm>
            <a:off x="4443276" y="2097575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CACACA"/>
              </a:solidFill>
              <a:latin typeface="Average" panose="02000503040000020003"/>
              <a:ea typeface="Average" panose="02000503040000020003"/>
              <a:cs typeface="Average" panose="02000503040000020003"/>
              <a:sym typeface="Average" panose="02000503040000020003"/>
            </a:endParaRPr>
          </a:p>
        </p:txBody>
      </p:sp>
      <p:sp>
        <p:nvSpPr>
          <p:cNvPr id="242" name="Google Shape;242;p18"/>
          <p:cNvSpPr txBox="1"/>
          <p:nvPr/>
        </p:nvSpPr>
        <p:spPr>
          <a:xfrm>
            <a:off x="4443276" y="2426100"/>
            <a:ext cx="3018300" cy="140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700">
              <a:solidFill>
                <a:srgbClr val="FFFFFF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700">
              <a:solidFill>
                <a:srgbClr val="FFFFFF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CACACA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243" name="Google Shape;243;p18"/>
          <p:cNvSpPr txBox="1"/>
          <p:nvPr/>
        </p:nvSpPr>
        <p:spPr>
          <a:xfrm>
            <a:off x="4443276" y="3725075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CACACA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ext Placeholder 2"/>
          <p:cNvSpPr/>
          <p:nvPr>
            <p:ph type="body" idx="1"/>
          </p:nvPr>
        </p:nvSpPr>
        <p:spPr>
          <a:xfrm>
            <a:off x="1052830" y="904875"/>
            <a:ext cx="7038975" cy="3729990"/>
          </a:xfrm>
        </p:spPr>
        <p:txBody>
          <a:bodyPr/>
          <a:p>
            <a:pPr marL="0" lvl="0" indent="0" algn="l" rtl="0">
              <a:lnSpc>
                <a:spcPct val="114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2000" b="1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Movies</a:t>
            </a:r>
            <a:r>
              <a:rPr lang="en-US" altLang="en-GB" sz="2000" b="1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 :</a:t>
            </a:r>
            <a:endParaRPr sz="2000" b="1"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200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This dataset consists of fight sequences collected from movies, for the non-violence label - videos of general action activity gathered from movies. </a:t>
            </a:r>
            <a:endParaRPr lang="en-GB" sz="2000"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2000">
                <a:latin typeface="Times New Roman" panose="02020603050405020304" charset="0"/>
                <a:ea typeface="Arial" panose="020B0604020202020204"/>
                <a:cs typeface="Times New Roman" panose="02020603050405020304" charset="0"/>
                <a:sym typeface="Arial" panose="020B0604020202020204"/>
              </a:rPr>
              <a:t>The dataset is made up of an equal number of violent movie clips and non-violent movie clips. </a:t>
            </a:r>
            <a:endParaRPr lang="en-GB" sz="2000">
              <a:latin typeface="Times New Roman" panose="02020603050405020304" charset="0"/>
              <a:ea typeface="Arial" panose="020B0604020202020204"/>
              <a:cs typeface="Times New Roman" panose="02020603050405020304" charset="0"/>
              <a:sym typeface="Arial" panose="020B0604020202020204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2000">
                <a:latin typeface="Times New Roman" panose="02020603050405020304" charset="0"/>
                <a:ea typeface="Arial" panose="020B0604020202020204"/>
                <a:cs typeface="Times New Roman" panose="02020603050405020304" charset="0"/>
                <a:sym typeface="Arial" panose="020B0604020202020204"/>
              </a:rPr>
              <a:t>Unlike the Hockey dataset, this dataset varies profoundly between samples.</a:t>
            </a:r>
            <a:endParaRPr 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43"/>
          <p:cNvSpPr txBox="1"/>
          <p:nvPr>
            <p:ph type="title"/>
          </p:nvPr>
        </p:nvSpPr>
        <p:spPr>
          <a:xfrm>
            <a:off x="895150" y="328500"/>
            <a:ext cx="7038900" cy="53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GB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Pre-Processing</a:t>
            </a:r>
            <a:endParaRPr lang="en-GB"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386" name="Google Shape;386;p43"/>
          <p:cNvSpPr txBox="1"/>
          <p:nvPr>
            <p:ph type="body" idx="1"/>
          </p:nvPr>
        </p:nvSpPr>
        <p:spPr>
          <a:xfrm>
            <a:off x="1052550" y="15728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80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The pre-processing step includes importing the video frames and making it ready for  training. </a:t>
            </a:r>
            <a:endParaRPr sz="1800"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80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It also involves feature extraction which is the input to the training algorithm. </a:t>
            </a:r>
            <a:endParaRPr lang="en-GB" sz="1800"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80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Initially  the video is converted to frames. </a:t>
            </a:r>
            <a:endParaRPr sz="1800"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80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Each video will generate a set of frames which approximately  denotes the number of seconds. </a:t>
            </a:r>
            <a:endParaRPr sz="1800"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400"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lvl="0" indent="0" algn="l" rtl="0">
              <a:spcBef>
                <a:spcPts val="1200"/>
              </a:spcBef>
              <a:spcAft>
                <a:spcPts val="1600"/>
              </a:spcAft>
              <a:buNone/>
            </a:p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44"/>
          <p:cNvSpPr txBox="1"/>
          <p:nvPr>
            <p:ph type="body" idx="1"/>
          </p:nvPr>
        </p:nvSpPr>
        <p:spPr>
          <a:xfrm>
            <a:off x="131650" y="239250"/>
            <a:ext cx="8906100" cy="484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lang="en-GB" sz="1800"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lang="en-GB" sz="1800"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80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This process of converting video to</a:t>
            </a:r>
            <a:endParaRPr lang="en-GB" sz="1800"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80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frame using python libraries  is </a:t>
            </a:r>
            <a:endParaRPr lang="en-GB" sz="1800"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80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illustrated in the Figure . </a:t>
            </a:r>
            <a:endParaRPr sz="1800"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800"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392" name="Google Shape;392;p44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3757768" y="484838"/>
            <a:ext cx="5267325" cy="218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44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3748255" y="3003188"/>
            <a:ext cx="5276850" cy="200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45"/>
          <p:cNvSpPr txBox="1"/>
          <p:nvPr>
            <p:ph type="body" idx="1"/>
          </p:nvPr>
        </p:nvSpPr>
        <p:spPr>
          <a:xfrm>
            <a:off x="756920" y="113665"/>
            <a:ext cx="7840345" cy="41941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80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The task of this stage is to convert raw data to an acceptable input for the model. Each frame is extracted from the raw videos are modified by rotating , flipping , zooming and random brightness</a:t>
            </a:r>
            <a:endParaRPr sz="1800"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sz="1800"/>
          </a:p>
        </p:txBody>
      </p:sp>
      <p:pic>
        <p:nvPicPr>
          <p:cNvPr id="400" name="Google Shape;400;p45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51130" y="1386205"/>
            <a:ext cx="4240530" cy="3486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p46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4728210" y="1385570"/>
            <a:ext cx="4156710" cy="34867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47"/>
          <p:cNvSpPr txBox="1"/>
          <p:nvPr>
            <p:ph type="title"/>
          </p:nvPr>
        </p:nvSpPr>
        <p:spPr>
          <a:xfrm>
            <a:off x="1297500" y="513765"/>
            <a:ext cx="7038900" cy="13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80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.</a:t>
            </a:r>
            <a:endParaRPr sz="1800"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800"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</a:t>
            </a:r>
            <a:endParaRPr sz="160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60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400"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12" name="Google Shape;412;p47"/>
          <p:cNvSpPr txBox="1"/>
          <p:nvPr>
            <p:ph type="body" idx="1"/>
          </p:nvPr>
        </p:nvSpPr>
        <p:spPr>
          <a:xfrm>
            <a:off x="942340" y="440055"/>
            <a:ext cx="7670165" cy="43319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80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and resized to 128*128 To ensure that the input images are all on the same scale, the pixel values are scaled between 0 and 1 for normalization</a:t>
            </a:r>
            <a:endParaRPr lang="en-GB" sz="1800"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lang="en-GB" sz="1800"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80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Now the input is ready</a:t>
            </a:r>
            <a:endParaRPr lang="en-GB" sz="1800"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80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for model training.</a:t>
            </a:r>
            <a:endParaRPr sz="1800"/>
          </a:p>
        </p:txBody>
      </p:sp>
      <p:pic>
        <p:nvPicPr>
          <p:cNvPr id="413" name="Google Shape;413;p47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3390900" y="1448028"/>
            <a:ext cx="5276850" cy="260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48"/>
          <p:cNvSpPr txBox="1"/>
          <p:nvPr>
            <p:ph type="title"/>
          </p:nvPr>
        </p:nvSpPr>
        <p:spPr>
          <a:xfrm>
            <a:off x="724990" y="132525"/>
            <a:ext cx="7038900" cy="57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Training</a:t>
            </a:r>
            <a:endParaRPr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</a:p>
        </p:txBody>
      </p:sp>
      <p:sp>
        <p:nvSpPr>
          <p:cNvPr id="419" name="Google Shape;419;p48"/>
          <p:cNvSpPr txBox="1"/>
          <p:nvPr>
            <p:ph type="body" idx="1"/>
          </p:nvPr>
        </p:nvSpPr>
        <p:spPr>
          <a:xfrm>
            <a:off x="630555" y="706755"/>
            <a:ext cx="8407400" cy="43389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80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The features extracted in the data pre-processing step are used as an initial input to the training algorithm. </a:t>
            </a:r>
            <a:endParaRPr lang="en-GB" sz="1800"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80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We will use MobileNet v2 to make our model , Adam optimization algorithm and Binary_Crossentropy loss .</a:t>
            </a:r>
            <a:endParaRPr sz="1800"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80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We use One Cycle Learning </a:t>
            </a:r>
            <a:endParaRPr lang="en-GB" sz="1800"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80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Rate with initial learning rate</a:t>
            </a:r>
            <a:endParaRPr lang="en-GB" sz="1800"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80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of 0.00001, with maximum </a:t>
            </a:r>
            <a:endParaRPr lang="en-GB" sz="1800"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80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learning rate of .0001 and </a:t>
            </a:r>
            <a:endParaRPr lang="en-GB" sz="1800"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80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learning rate decay rate of 0.8</a:t>
            </a:r>
            <a:endParaRPr lang="en-GB" sz="1800"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80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per epoch . We use a batch size of 16.</a:t>
            </a:r>
            <a:endParaRPr sz="1800"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lvl="0" indent="0" algn="l" rtl="0">
              <a:spcBef>
                <a:spcPts val="1200"/>
              </a:spcBef>
              <a:spcAft>
                <a:spcPts val="1600"/>
              </a:spcAft>
              <a:buNone/>
            </a:pPr>
            <a:endParaRPr sz="1800"/>
          </a:p>
        </p:txBody>
      </p:sp>
      <p:pic>
        <p:nvPicPr>
          <p:cNvPr id="420" name="Google Shape;420;p48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3761205" y="2011010"/>
            <a:ext cx="5276850" cy="245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49"/>
          <p:cNvSpPr txBox="1"/>
          <p:nvPr>
            <p:ph type="title"/>
          </p:nvPr>
        </p:nvSpPr>
        <p:spPr>
          <a:xfrm>
            <a:off x="1297500" y="393750"/>
            <a:ext cx="7038900" cy="58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b="1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MobileNet v2</a:t>
            </a:r>
            <a:endParaRPr b="1"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b="1"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426" name="Google Shape;426;p49"/>
          <p:cNvSpPr txBox="1"/>
          <p:nvPr>
            <p:ph type="body" idx="1"/>
          </p:nvPr>
        </p:nvSpPr>
        <p:spPr>
          <a:xfrm>
            <a:off x="1052390" y="1261870"/>
            <a:ext cx="7038900" cy="33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200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Since the images can be seen as a matrix of pixels and each pixel describes some features of the image, these technologies use filters to filter out a certain set of pixels in the images and results in the formation of output predictions about images.</a:t>
            </a:r>
            <a:endParaRPr sz="2000"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200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CNN uses a lot of pre-defined and stored filters and does a convolution (X) of that filter with the pixel matrix of the image. </a:t>
            </a:r>
            <a:endParaRPr sz="2000"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lvl="0" indent="0" algn="l" rtl="0">
              <a:spcBef>
                <a:spcPts val="1200"/>
              </a:spcBef>
              <a:spcAft>
                <a:spcPts val="1600"/>
              </a:spcAft>
              <a:buNone/>
            </a:pPr>
            <a:endParaRPr sz="2000"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1" name="Google Shape;431;p50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3451980" y="1715270"/>
            <a:ext cx="5447975" cy="3105855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Google Shape;432;p50"/>
          <p:cNvSpPr txBox="1"/>
          <p:nvPr>
            <p:ph type="title"/>
          </p:nvPr>
        </p:nvSpPr>
        <p:spPr>
          <a:xfrm>
            <a:off x="669290" y="393700"/>
            <a:ext cx="8324850" cy="46323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2800" b="1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MobileNet v2</a:t>
            </a:r>
            <a:br>
              <a:rPr lang="en-GB" sz="1800" b="1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</a:br>
            <a:br>
              <a:rPr lang="en-GB" sz="1800" b="1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</a:br>
            <a:r>
              <a:rPr lang="en-GB" sz="180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This results in filtering the image’s objects and comparing them with a large set of predefined objects to </a:t>
            </a:r>
            <a:br>
              <a:rPr lang="en-GB" sz="180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</a:br>
            <a:r>
              <a:rPr lang="en-GB" sz="180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identify a match between </a:t>
            </a:r>
            <a:br>
              <a:rPr lang="en-GB" sz="180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</a:br>
            <a:r>
              <a:rPr lang="en-GB" sz="180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them. </a:t>
            </a:r>
            <a:br>
              <a:rPr lang="en-GB" sz="180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</a:br>
            <a:br>
              <a:rPr lang="en-GB" sz="180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</a:br>
            <a:r>
              <a:rPr lang="en-GB" sz="180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Hence in this way these </a:t>
            </a:r>
            <a:br>
              <a:rPr lang="en-GB" sz="180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</a:br>
            <a:r>
              <a:rPr lang="en-GB" sz="180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models are able to predict </a:t>
            </a:r>
            <a:br>
              <a:rPr lang="en-GB" sz="180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</a:br>
            <a:r>
              <a:rPr lang="en-GB" sz="180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the image.</a:t>
            </a:r>
            <a:br>
              <a:rPr sz="180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</a:br>
            <a:br>
              <a:rPr sz="1800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</a:br>
            <a:endParaRPr sz="1800" b="1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51"/>
          <p:cNvSpPr txBox="1"/>
          <p:nvPr>
            <p:ph type="title"/>
          </p:nvPr>
        </p:nvSpPr>
        <p:spPr>
          <a:xfrm>
            <a:off x="1297500" y="221030"/>
            <a:ext cx="7038900" cy="54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b="1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MobileNet v2</a:t>
            </a:r>
            <a:endParaRPr lang="en-GB" b="1"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438" name="Google Shape;438;p51"/>
          <p:cNvSpPr txBox="1"/>
          <p:nvPr>
            <p:ph type="body" idx="1"/>
          </p:nvPr>
        </p:nvSpPr>
        <p:spPr>
          <a:xfrm>
            <a:off x="1297305" y="820420"/>
            <a:ext cx="7038975" cy="41103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80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But these technologies require a high GPU to increase the comparison rate between millions of data which cannot be provided by any mobile device.Hence, here comes in action what is known as MobileNet.</a:t>
            </a:r>
            <a:endParaRPr sz="1800"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80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Mobilenet is a model which does the same convolution as done by CNN to filter images but in a different way than those done by the previous CNN. </a:t>
            </a:r>
            <a:endParaRPr sz="1800"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80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It uses the idea of Depth convolution and point convolution which is different from the normal convolution as done by normal CNNs. </a:t>
            </a:r>
            <a:endParaRPr sz="1800"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80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This increases the efficiency of CNN to predict images and hence they can be able to compete in the mobile systems as well.</a:t>
            </a:r>
            <a:endParaRPr sz="1800"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40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lvl="0" indent="0" algn="l" rtl="0">
              <a:spcBef>
                <a:spcPts val="1200"/>
              </a:spcBef>
              <a:spcAft>
                <a:spcPts val="1600"/>
              </a:spcAft>
              <a:buNone/>
            </a:p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52"/>
          <p:cNvSpPr txBox="1"/>
          <p:nvPr>
            <p:ph type="title"/>
          </p:nvPr>
        </p:nvSpPr>
        <p:spPr>
          <a:xfrm>
            <a:off x="859050" y="275725"/>
            <a:ext cx="7038900" cy="67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1800" b="1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MobileNet v2</a:t>
            </a:r>
            <a:endParaRPr sz="1800"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44" name="Google Shape;444;p52"/>
          <p:cNvSpPr txBox="1"/>
          <p:nvPr>
            <p:ph type="body" idx="1"/>
          </p:nvPr>
        </p:nvSpPr>
        <p:spPr>
          <a:xfrm>
            <a:off x="992400" y="757225"/>
            <a:ext cx="7949100" cy="390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80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Since these ways of convolution reduce the comparison and recognition time a lot, it provides a better response in a very short time and hence we are using them as our image recognition model.</a:t>
            </a:r>
            <a:endParaRPr sz="1800"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400"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lvl="0" indent="0" algn="l" rtl="0">
              <a:spcBef>
                <a:spcPts val="1200"/>
              </a:spcBef>
              <a:spcAft>
                <a:spcPts val="1600"/>
              </a:spcAft>
              <a:buNone/>
            </a:pPr>
          </a:p>
        </p:txBody>
      </p:sp>
      <p:pic>
        <p:nvPicPr>
          <p:cNvPr id="445" name="Google Shape;445;p52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2038988" y="1973275"/>
            <a:ext cx="5153025" cy="2876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/>
              <a:t>Introduction</a:t>
            </a:r>
            <a:endParaRPr lang="en-GB" sz="3200"/>
          </a:p>
        </p:txBody>
      </p:sp>
      <p:sp>
        <p:nvSpPr>
          <p:cNvPr id="249" name="Google Shape;249;p19"/>
          <p:cNvSpPr txBox="1"/>
          <p:nvPr>
            <p:ph type="body" idx="1"/>
          </p:nvPr>
        </p:nvSpPr>
        <p:spPr>
          <a:xfrm>
            <a:off x="1052830" y="1135380"/>
            <a:ext cx="7038975" cy="35375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sz="1800"/>
              <a:t>Violent behavior in public places is an issue that has to be addressed. </a:t>
            </a:r>
            <a:endParaRPr sz="18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sz="1800"/>
              <a:t>Communities are also eroded by violence, which reduces productivity,lowers property values, and disrupts social services. Across the world, violence is a severe public health issue. </a:t>
            </a:r>
            <a:endParaRPr sz="18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sz="1800"/>
              <a:t>It affects people at various phases of life, from infants to the elderly.</a:t>
            </a:r>
            <a:endParaRPr sz="18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sz="1800">
                <a:sym typeface="+mn-ea"/>
              </a:rPr>
              <a:t>Recognizing violence is challenging since it must be done on real-time videos captured by a large number of surveillance cameras at any time and in any location. </a:t>
            </a:r>
            <a:endParaRPr sz="1800">
              <a:sym typeface="+mn-ea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t> 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53"/>
          <p:cNvSpPr txBox="1"/>
          <p:nvPr>
            <p:ph type="body" idx="1"/>
          </p:nvPr>
        </p:nvSpPr>
        <p:spPr>
          <a:xfrm>
            <a:off x="1254125" y="708025"/>
            <a:ext cx="7038975" cy="41116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200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The main strategies introduced in MobileNetV2 were linear bottleneck and inverted residual blocks. </a:t>
            </a:r>
            <a:endParaRPr sz="2000"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200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In the linear bottleneck layer, the channel dimension of input is expanded to reduce the risk of information loss by nonlinear functions such as ReLU. </a:t>
            </a:r>
            <a:endParaRPr sz="2000"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200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It comes from the fact that information lost in some channels might be preserved in other channels. </a:t>
            </a:r>
            <a:endParaRPr sz="2000"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200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The inverted residual block has a ("narrow" -"wide"-""narrow") structure in the channel dimension.</a:t>
            </a:r>
            <a:endParaRPr sz="2000"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lvl="0" indent="0" algn="l" rtl="0">
              <a:spcBef>
                <a:spcPts val="1200"/>
              </a:spcBef>
              <a:spcAft>
                <a:spcPts val="1600"/>
              </a:spcAft>
              <a:buNone/>
            </a:pPr>
            <a:endParaRPr sz="2000"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54"/>
          <p:cNvSpPr txBox="1"/>
          <p:nvPr>
            <p:ph type="body" idx="1"/>
          </p:nvPr>
        </p:nvSpPr>
        <p:spPr>
          <a:xfrm>
            <a:off x="691425" y="380600"/>
            <a:ext cx="8122800" cy="45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altLang="en-GB" sz="1800" b="1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One </a:t>
            </a:r>
            <a:r>
              <a:rPr lang="en-GB" sz="1800" b="1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Cycle Learning Rate</a:t>
            </a:r>
            <a:r>
              <a:rPr lang="en-US" altLang="en-GB" sz="1800" b="1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Code </a:t>
            </a:r>
            <a:endParaRPr lang="en-US" altLang="en-GB" sz="1800" b="1"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456" name="Google Shape;456;p54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2108050" y="1285875"/>
            <a:ext cx="5276850" cy="257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55"/>
          <p:cNvSpPr txBox="1"/>
          <p:nvPr>
            <p:ph type="body" idx="1"/>
          </p:nvPr>
        </p:nvSpPr>
        <p:spPr>
          <a:xfrm>
            <a:off x="956945" y="475615"/>
            <a:ext cx="7546340" cy="43738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800" b="1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MobileNet v2</a:t>
            </a:r>
            <a:r>
              <a:rPr lang="en-US" altLang="en-GB" sz="1800" b="1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 Training Code</a:t>
            </a:r>
            <a:endParaRPr sz="1800"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lang="en-US" sz="1800"/>
          </a:p>
        </p:txBody>
      </p:sp>
      <p:pic>
        <p:nvPicPr>
          <p:cNvPr id="462" name="Google Shape;462;p55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2146995" y="957780"/>
            <a:ext cx="5276850" cy="3409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56"/>
          <p:cNvSpPr txBox="1"/>
          <p:nvPr>
            <p:ph type="title"/>
          </p:nvPr>
        </p:nvSpPr>
        <p:spPr>
          <a:xfrm>
            <a:off x="1221300" y="220395"/>
            <a:ext cx="7038900" cy="42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Optimization for training </a:t>
            </a:r>
            <a:endParaRPr b="1"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b="1"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68" name="Google Shape;468;p56"/>
          <p:cNvSpPr txBox="1"/>
          <p:nvPr>
            <p:ph type="body" idx="1"/>
          </p:nvPr>
        </p:nvSpPr>
        <p:spPr>
          <a:xfrm>
            <a:off x="1075055" y="859790"/>
            <a:ext cx="7741920" cy="42329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80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Optimizers are algorithms or methods used to change the attributes of your neural network such as weights and learning rate in order to reduce the </a:t>
            </a:r>
            <a:r>
              <a:rPr lang="en-US" altLang="en-GB" sz="180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</a:t>
            </a:r>
            <a:r>
              <a:rPr lang="en-GB" sz="180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losses</a:t>
            </a:r>
            <a:r>
              <a:rPr lang="en-US" altLang="en-GB" sz="180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.</a:t>
            </a:r>
            <a:r>
              <a:rPr lang="en-GB" sz="180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</a:t>
            </a:r>
            <a:endParaRPr sz="1800"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lvl="0" indent="0" algn="l" rtl="0">
              <a:spcBef>
                <a:spcPts val="1200"/>
              </a:spcBef>
              <a:spcAft>
                <a:spcPts val="1600"/>
              </a:spcAft>
              <a:buNone/>
            </a:pPr>
            <a:endParaRPr sz="1800"/>
          </a:p>
        </p:txBody>
      </p:sp>
      <p:pic>
        <p:nvPicPr>
          <p:cNvPr id="469" name="Google Shape;469;p56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2483485" y="1650628"/>
            <a:ext cx="5295900" cy="323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57"/>
          <p:cNvSpPr txBox="1"/>
          <p:nvPr>
            <p:ph type="body" idx="1"/>
          </p:nvPr>
        </p:nvSpPr>
        <p:spPr>
          <a:xfrm>
            <a:off x="1052830" y="381000"/>
            <a:ext cx="7038975" cy="457771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800" b="1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the “Adam” Optimizer :</a:t>
            </a:r>
            <a:endParaRPr sz="1800" b="1"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80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Adaptive Moment Estimation is an algorithm for optimization technique for gradient descent. </a:t>
            </a:r>
            <a:endParaRPr sz="1800"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80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The method is really efficient when working with large problems involving a lot of data or parameters. </a:t>
            </a:r>
            <a:endParaRPr sz="1800"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80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It requires less memory and is efficient. Intuitively, it is a combination of the ‘gradient descent with momentum’ algorithm and the ‘RMSP’ algorithm.</a:t>
            </a:r>
            <a:endParaRPr sz="1800"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80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Adam optimizer involves a combination of two gradient descent methodologies:</a:t>
            </a:r>
            <a:endParaRPr sz="1800"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457200" lvl="0" indent="-317500" algn="l" rtl="0">
              <a:spcBef>
                <a:spcPts val="1200"/>
              </a:spcBef>
              <a:spcAft>
                <a:spcPts val="0"/>
              </a:spcAft>
              <a:buSzPts val="1400"/>
              <a:buFont typeface="Arial" panose="020B0604020202020204"/>
              <a:buChar char="●"/>
            </a:pPr>
            <a:r>
              <a:rPr lang="en-GB" sz="160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Momentum</a:t>
            </a:r>
            <a:endParaRPr sz="1600"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/>
              <a:buChar char="●"/>
            </a:pPr>
            <a:r>
              <a:rPr lang="en-GB" sz="160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Root Mean Square Propagation (RMSP)</a:t>
            </a:r>
            <a:endParaRPr sz="1600"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400" b="1"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400"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lvl="0" indent="0" algn="l" rtl="0">
              <a:spcBef>
                <a:spcPts val="1200"/>
              </a:spcBef>
              <a:spcAft>
                <a:spcPts val="1600"/>
              </a:spcAft>
              <a:buNone/>
            </a:p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58"/>
          <p:cNvSpPr txBox="1"/>
          <p:nvPr>
            <p:ph type="title"/>
          </p:nvPr>
        </p:nvSpPr>
        <p:spPr>
          <a:xfrm>
            <a:off x="1297500" y="393750"/>
            <a:ext cx="7038900" cy="62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800" b="1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Momentum</a:t>
            </a:r>
            <a:endParaRPr sz="1800" b="1"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80" name="Google Shape;480;p58"/>
          <p:cNvSpPr txBox="1"/>
          <p:nvPr>
            <p:ph type="body" idx="1"/>
          </p:nvPr>
        </p:nvSpPr>
        <p:spPr>
          <a:xfrm>
            <a:off x="1307465" y="1052195"/>
            <a:ext cx="7038975" cy="402399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80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This algorithm is used to accelerate the gradient descent algorithm by taking into consideration the ‘exponentially weighted average’ of the gradients.</a:t>
            </a:r>
            <a:endParaRPr sz="1800"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lvl="0" indent="0" algn="l" rtl="0">
              <a:spcBef>
                <a:spcPts val="1200"/>
              </a:spcBef>
              <a:spcAft>
                <a:spcPts val="1600"/>
              </a:spcAft>
              <a:buNone/>
            </a:pPr>
            <a:endParaRPr sz="1800"/>
          </a:p>
        </p:txBody>
      </p:sp>
      <p:pic>
        <p:nvPicPr>
          <p:cNvPr id="481" name="Google Shape;481;p58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995940" y="2173735"/>
            <a:ext cx="5276850" cy="100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2" name="Google Shape;482;p58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1995940" y="3180663"/>
            <a:ext cx="5276850" cy="1762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59"/>
          <p:cNvSpPr txBox="1"/>
          <p:nvPr>
            <p:ph type="title"/>
          </p:nvPr>
        </p:nvSpPr>
        <p:spPr>
          <a:xfrm>
            <a:off x="1297500" y="393750"/>
            <a:ext cx="7038900" cy="57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800" b="1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Root Mean Square Propagation (RMSP): </a:t>
            </a:r>
            <a:endParaRPr sz="1800" b="1"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88" name="Google Shape;488;p59"/>
          <p:cNvSpPr txBox="1"/>
          <p:nvPr>
            <p:ph type="body" idx="1"/>
          </p:nvPr>
        </p:nvSpPr>
        <p:spPr>
          <a:xfrm>
            <a:off x="1297500" y="1012975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80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Root mean square prop or RMSprop is an adaptive learning algorithm that tries to improve performance on problems with gradients (e.g. natural language and computer vision problems).</a:t>
            </a:r>
            <a:endParaRPr sz="1800"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400"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lvl="0" indent="0" algn="l" rtl="0">
              <a:spcBef>
                <a:spcPts val="1200"/>
              </a:spcBef>
              <a:spcAft>
                <a:spcPts val="1600"/>
              </a:spcAft>
              <a:buNone/>
            </a:pPr>
          </a:p>
        </p:txBody>
      </p:sp>
      <p:pic>
        <p:nvPicPr>
          <p:cNvPr id="489" name="Google Shape;489;p59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933575" y="2184325"/>
            <a:ext cx="5276850" cy="266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60"/>
          <p:cNvSpPr txBox="1"/>
          <p:nvPr>
            <p:ph type="title"/>
          </p:nvPr>
        </p:nvSpPr>
        <p:spPr>
          <a:xfrm>
            <a:off x="1297500" y="393750"/>
            <a:ext cx="7038900" cy="70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800" b="1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Mathematical aspect of Adam optimizer </a:t>
            </a:r>
            <a:endParaRPr sz="1800" b="1"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95" name="Google Shape;495;p60"/>
          <p:cNvSpPr txBox="1"/>
          <p:nvPr>
            <p:ph type="body" idx="1"/>
          </p:nvPr>
        </p:nvSpPr>
        <p:spPr>
          <a:xfrm>
            <a:off x="1297305" y="1097915"/>
            <a:ext cx="7038975" cy="38982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80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Taking the formulas used in the above two methods, we get</a:t>
            </a:r>
            <a:endParaRPr sz="1800"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40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80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Since mt and vt have both initialized as 0 (based on the above methods), it is observed that they gain a tendency to be ‘biased towards 0’ as both β1 &amp; β2 ≈ 1. </a:t>
            </a:r>
            <a:endParaRPr lang="en-GB" sz="1800"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80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This Optimizer fixes this problem by computing ‘bias-corrected’ mt and vt. </a:t>
            </a:r>
            <a:endParaRPr sz="1800"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lang="en-GB" sz="1800"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496" name="Google Shape;496;p60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933575" y="1714825"/>
            <a:ext cx="5276850" cy="110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61"/>
          <p:cNvSpPr txBox="1"/>
          <p:nvPr>
            <p:ph type="body" idx="1"/>
          </p:nvPr>
        </p:nvSpPr>
        <p:spPr>
          <a:xfrm>
            <a:off x="998220" y="652780"/>
            <a:ext cx="8146415" cy="439229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80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This is also done to control the weights while reaching the global minimum to prevent high oscillations when near it</a:t>
            </a:r>
            <a:r>
              <a:rPr lang="en-US" altLang="en-GB" sz="180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.</a:t>
            </a:r>
            <a:endParaRPr lang="en-GB" sz="1800"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80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The formulas used are:</a:t>
            </a:r>
            <a:endParaRPr sz="1800"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lang="en-GB" sz="1800"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80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We are adapting to the gradient descent after every iteration so that it remains controlled and unbiased throughout the process, hence the name Adam.</a:t>
            </a:r>
            <a:endParaRPr sz="1800"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80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Now, instead of our normal weight parameters mt and vt , we take the bias-corrected weight parameters (m_hat)t and (v_hat)t. </a:t>
            </a:r>
            <a:endParaRPr lang="en-GB" sz="1800"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80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Putting them into our general equation, we get</a:t>
            </a:r>
            <a:r>
              <a:rPr lang="en-US" altLang="en-GB" sz="180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:</a:t>
            </a:r>
            <a:endParaRPr sz="1800"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lvl="0" indent="0" algn="l" rtl="0">
              <a:spcBef>
                <a:spcPts val="1200"/>
              </a:spcBef>
              <a:spcAft>
                <a:spcPts val="1600"/>
              </a:spcAft>
              <a:buNone/>
            </a:pPr>
            <a:endParaRPr sz="1800"/>
          </a:p>
        </p:txBody>
      </p:sp>
      <p:pic>
        <p:nvPicPr>
          <p:cNvPr id="502" name="Google Shape;502;p61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3897630" y="1471540"/>
            <a:ext cx="2495550" cy="53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3" name="Google Shape;503;p61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5999700" y="3853035"/>
            <a:ext cx="2923106" cy="70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65"/>
          <p:cNvSpPr txBox="1"/>
          <p:nvPr>
            <p:ph type="title"/>
          </p:nvPr>
        </p:nvSpPr>
        <p:spPr>
          <a:xfrm>
            <a:off x="1254000" y="304500"/>
            <a:ext cx="7038900" cy="4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800" b="1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Activation function : </a:t>
            </a:r>
            <a:r>
              <a:rPr lang="en-GB" sz="180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</a:t>
            </a:r>
            <a:endParaRPr sz="1800"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29" name="Google Shape;529;p65"/>
          <p:cNvSpPr txBox="1"/>
          <p:nvPr>
            <p:ph type="body" idx="1"/>
          </p:nvPr>
        </p:nvSpPr>
        <p:spPr>
          <a:xfrm>
            <a:off x="1297500" y="978675"/>
            <a:ext cx="7038900" cy="383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80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We use Sigmoid Function  and it is a special form of the logistic function and is usually denoted by</a:t>
            </a:r>
            <a:r>
              <a:rPr lang="en-US" altLang="en-GB" sz="180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:</a:t>
            </a:r>
            <a:endParaRPr sz="1800"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400"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lvl="0" indent="0" algn="l" rtl="0">
              <a:spcBef>
                <a:spcPts val="1200"/>
              </a:spcBef>
              <a:spcAft>
                <a:spcPts val="1600"/>
              </a:spcAft>
              <a:buNone/>
            </a:pPr>
          </a:p>
        </p:txBody>
      </p:sp>
      <p:pic>
        <p:nvPicPr>
          <p:cNvPr id="530" name="Google Shape;530;p65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2167560" y="1039755"/>
            <a:ext cx="4810125" cy="171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1" name="Google Shape;531;p65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5030625" y="3549138"/>
            <a:ext cx="2038350" cy="117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ext Placeholder 2"/>
          <p:cNvSpPr/>
          <p:nvPr>
            <p:ph type="body" idx="1"/>
          </p:nvPr>
        </p:nvSpPr>
        <p:spPr>
          <a:xfrm>
            <a:off x="1103630" y="575310"/>
            <a:ext cx="7214870" cy="4343400"/>
          </a:xfrm>
        </p:spPr>
        <p:txBody>
          <a:bodyPr/>
          <a:p>
            <a:pPr marL="146050" indent="0">
              <a:buNone/>
            </a:pPr>
            <a:endParaRPr sz="1800">
              <a:sym typeface="+mn-ea"/>
            </a:endParaRPr>
          </a:p>
          <a:p>
            <a:pPr marL="146050" indent="0">
              <a:buNone/>
            </a:pPr>
            <a:r>
              <a:rPr sz="1800">
                <a:sym typeface="+mn-ea"/>
              </a:rPr>
              <a:t>It should be able to make reliable real-time detection and alert corresponding authorities as soon as violent activities occur.</a:t>
            </a:r>
            <a:endParaRPr sz="1800">
              <a:sym typeface="+mn-ea"/>
            </a:endParaRPr>
          </a:p>
          <a:p>
            <a:pPr marL="146050" indent="0">
              <a:buNone/>
            </a:pPr>
            <a:endParaRPr sz="1800">
              <a:sym typeface="+mn-ea"/>
            </a:endParaRPr>
          </a:p>
          <a:p>
            <a:pPr marL="146050" indent="0">
              <a:buNone/>
            </a:pPr>
            <a:r>
              <a:rPr sz="1800">
                <a:sym typeface="+mn-ea"/>
              </a:rPr>
              <a:t>Public video surveillance systems are widespread around the world and can provide accurate and complete information in many security applications. </a:t>
            </a:r>
            <a:endParaRPr sz="1800">
              <a:sym typeface="+mn-ea"/>
            </a:endParaRPr>
          </a:p>
          <a:p>
            <a:pPr marL="146050" indent="0">
              <a:buNone/>
            </a:pPr>
            <a:endParaRPr sz="1800">
              <a:sym typeface="+mn-ea"/>
            </a:endParaRPr>
          </a:p>
          <a:p>
            <a:pPr marL="146050" indent="0">
              <a:buNone/>
            </a:pPr>
            <a:r>
              <a:rPr sz="1800">
                <a:sym typeface="+mn-ea"/>
              </a:rPr>
              <a:t>However, having to watch videos for hours reduces your ability to make quick decisions.</a:t>
            </a:r>
            <a:endParaRPr lang="en-US" sz="180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66"/>
          <p:cNvSpPr txBox="1"/>
          <p:nvPr>
            <p:ph type="body" idx="1"/>
          </p:nvPr>
        </p:nvSpPr>
        <p:spPr>
          <a:xfrm>
            <a:off x="1052230" y="558250"/>
            <a:ext cx="7038900" cy="402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80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When the activation function for a neuron is a sigmoid function it is a guarantee that the output of this unit will always be between 0 and 1.</a:t>
            </a:r>
            <a:endParaRPr sz="1800"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80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Also, as the sigmoid is </a:t>
            </a:r>
            <a:endParaRPr lang="en-GB" sz="1800"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80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a nonlinear function, </a:t>
            </a:r>
            <a:endParaRPr lang="en-GB" sz="1800"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80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the output of this unit </a:t>
            </a:r>
            <a:endParaRPr lang="en-GB" sz="1800"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80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would be a nonlinear </a:t>
            </a:r>
            <a:endParaRPr lang="en-GB" sz="1800"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80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function of the weighted </a:t>
            </a:r>
            <a:endParaRPr lang="en-GB" sz="1800"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80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sum of inputs.</a:t>
            </a:r>
            <a:endParaRPr sz="1800"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400"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lvl="0" indent="0" algn="l" rtl="0">
              <a:spcBef>
                <a:spcPts val="1200"/>
              </a:spcBef>
              <a:spcAft>
                <a:spcPts val="1600"/>
              </a:spcAft>
              <a:buNone/>
            </a:pPr>
          </a:p>
        </p:txBody>
      </p:sp>
      <p:pic>
        <p:nvPicPr>
          <p:cNvPr id="537" name="Google Shape;537;p66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3651885" y="1840853"/>
            <a:ext cx="4914900" cy="2314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67"/>
          <p:cNvSpPr txBox="1"/>
          <p:nvPr>
            <p:ph type="title"/>
          </p:nvPr>
        </p:nvSpPr>
        <p:spPr>
          <a:xfrm>
            <a:off x="997850" y="877650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800" b="1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800" b="1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4400" b="1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PROJECT RESULTS</a:t>
            </a:r>
            <a:endParaRPr sz="4400" b="1"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0" lvl="0" indent="0" algn="l" rtl="0">
              <a:lnSpc>
                <a:spcPct val="114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4000" b="1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70"/>
          <p:cNvSpPr txBox="1"/>
          <p:nvPr>
            <p:ph type="body" idx="1"/>
          </p:nvPr>
        </p:nvSpPr>
        <p:spPr>
          <a:xfrm>
            <a:off x="1301945" y="972645"/>
            <a:ext cx="7038900" cy="345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altLang="en-GB" sz="180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we now </a:t>
            </a:r>
            <a:r>
              <a:rPr lang="en-GB" sz="180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display the training and testing accuracy and loss for the MobileNet v2 model when a dataset containing 3500 videos of average duration 5 seconds is given as input. </a:t>
            </a:r>
            <a:endParaRPr lang="en-GB" sz="1800"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altLang="en-GB" sz="180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We used 50 epochs , </a:t>
            </a:r>
            <a:r>
              <a:rPr lang="en-GB" sz="180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For each epoch 1750 videos from the fight class and 1750 videos from the non-fight are trained , the accuracy and loss comes to a constant level of increment and decrement after approximately </a:t>
            </a:r>
            <a:r>
              <a:rPr lang="en-US" altLang="en-GB" sz="180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8</a:t>
            </a:r>
            <a:r>
              <a:rPr lang="en-GB" sz="180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epochs. </a:t>
            </a:r>
            <a:endParaRPr lang="en-GB" sz="1800"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80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90% accuracy was obtained on training.</a:t>
            </a:r>
            <a:endParaRPr sz="1800"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800"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lvl="0" indent="0" algn="l" rtl="0">
              <a:spcBef>
                <a:spcPts val="1200"/>
              </a:spcBef>
              <a:spcAft>
                <a:spcPts val="160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68"/>
          <p:cNvSpPr txBox="1"/>
          <p:nvPr>
            <p:ph type="body" idx="1"/>
          </p:nvPr>
        </p:nvSpPr>
        <p:spPr>
          <a:xfrm>
            <a:off x="1297500" y="565450"/>
            <a:ext cx="7038900" cy="39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80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In this section testing and training accuracy are displayed in the  below given graphical representation.  </a:t>
            </a:r>
            <a:endParaRPr sz="1800"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400"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40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lvl="0" indent="0" algn="l" rtl="0">
              <a:spcBef>
                <a:spcPts val="1200"/>
              </a:spcBef>
              <a:spcAft>
                <a:spcPts val="1600"/>
              </a:spcAft>
              <a:buNone/>
            </a:pPr>
          </a:p>
        </p:txBody>
      </p:sp>
      <p:pic>
        <p:nvPicPr>
          <p:cNvPr id="548" name="Google Shape;548;p68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2424100" y="1735450"/>
            <a:ext cx="4295775" cy="274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69"/>
          <p:cNvSpPr txBox="1"/>
          <p:nvPr>
            <p:ph type="body" idx="1"/>
          </p:nvPr>
        </p:nvSpPr>
        <p:spPr>
          <a:xfrm>
            <a:off x="1102995" y="569595"/>
            <a:ext cx="7612380" cy="42875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80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In this section testing and training </a:t>
            </a:r>
            <a:r>
              <a:rPr lang="en-US" altLang="en-GB" sz="180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validation loss</a:t>
            </a:r>
            <a:r>
              <a:rPr lang="en-GB" sz="180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are displayed in the  below given graphical representation</a:t>
            </a:r>
            <a:r>
              <a:rPr lang="en-GB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.  </a:t>
            </a:r>
            <a:endParaRPr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</a:p>
        </p:txBody>
      </p:sp>
      <p:pic>
        <p:nvPicPr>
          <p:cNvPr id="554" name="Google Shape;554;p69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2542210" y="1614488"/>
            <a:ext cx="4733925" cy="282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71"/>
          <p:cNvSpPr txBox="1"/>
          <p:nvPr>
            <p:ph type="body" idx="1"/>
          </p:nvPr>
        </p:nvSpPr>
        <p:spPr>
          <a:xfrm>
            <a:off x="1294765" y="662305"/>
            <a:ext cx="7186295" cy="39560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lang="en-GB" sz="1800"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lang="en-GB" sz="1800"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lang="en-GB" sz="1800"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80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For the output : A video with violence is </a:t>
            </a:r>
            <a:endParaRPr lang="en-GB" sz="1800"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80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given as input to the system. </a:t>
            </a:r>
            <a:endParaRPr lang="en-GB" sz="1800"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lang="en-GB" sz="1800"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80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It shows one frame in the video that was </a:t>
            </a:r>
            <a:endParaRPr lang="en-GB" sz="1800"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80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labeled to have violent activity. </a:t>
            </a:r>
            <a:endParaRPr lang="en-GB" sz="1800"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900"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/>
              <a:t>					      </a:t>
            </a:r>
            <a:endParaRPr sz="1400"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lang="en-US" sz="1400"/>
          </a:p>
        </p:txBody>
      </p:sp>
      <p:pic>
        <p:nvPicPr>
          <p:cNvPr id="2" name="Google Shape;565;p71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5924388" y="1090778"/>
            <a:ext cx="2466975" cy="2447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72"/>
          <p:cNvSpPr txBox="1"/>
          <p:nvPr>
            <p:ph type="body" idx="1"/>
          </p:nvPr>
        </p:nvSpPr>
        <p:spPr>
          <a:xfrm>
            <a:off x="1059815" y="884555"/>
            <a:ext cx="7054215" cy="337375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60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Another video clip without </a:t>
            </a:r>
            <a:endParaRPr lang="en-GB" sz="1600"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60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violent </a:t>
            </a:r>
            <a:r>
              <a:rPr lang="en-US" altLang="en-GB" sz="160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</a:t>
            </a:r>
            <a:r>
              <a:rPr lang="en-GB" sz="160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activity was given as</a:t>
            </a:r>
            <a:r>
              <a:rPr lang="en-US" altLang="en-GB" sz="160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</a:t>
            </a:r>
            <a:r>
              <a:rPr lang="en-GB" sz="160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input. </a:t>
            </a:r>
            <a:endParaRPr lang="en-GB" sz="1600"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lang="en-GB" sz="1600"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60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It shows one frame of that </a:t>
            </a:r>
            <a:endParaRPr lang="en-GB" sz="1600"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60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video which is rightly labeled </a:t>
            </a:r>
            <a:endParaRPr lang="en-GB" sz="1600"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60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as false or non-violence.</a:t>
            </a:r>
            <a:endParaRPr sz="1600"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600"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571" name="Google Shape;571;p72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4666298" y="1334453"/>
            <a:ext cx="3876675" cy="218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73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 b="1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PROJECT CONCLUSION</a:t>
            </a:r>
            <a:endParaRPr sz="4800" b="1"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480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74"/>
          <p:cNvSpPr txBox="1"/>
          <p:nvPr>
            <p:ph type="title"/>
          </p:nvPr>
        </p:nvSpPr>
        <p:spPr>
          <a:xfrm>
            <a:off x="1297500" y="393750"/>
            <a:ext cx="7038900" cy="4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GB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PROJECT CONCLUSION</a:t>
            </a:r>
            <a:endParaRPr lang="en-GB"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582" name="Google Shape;582;p74"/>
          <p:cNvSpPr txBox="1"/>
          <p:nvPr>
            <p:ph type="body" idx="1"/>
          </p:nvPr>
        </p:nvSpPr>
        <p:spPr>
          <a:xfrm>
            <a:off x="1210525" y="1263075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80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Violence scene detection in real-time is a challenging problem due to the diverse content and large variations in quality. </a:t>
            </a:r>
            <a:endParaRPr sz="1800"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80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In this research, we use the MobileNet v2 model to offer an innovative and efficient technique for identifying violent events in real-time surveillance footage.</a:t>
            </a:r>
            <a:endParaRPr sz="1800"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80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The proposed network has a good recognition accuracy in typical benchmark datasets, indicating that it can learn discriminative motion saliency maps successfully. </a:t>
            </a:r>
            <a:endParaRPr sz="1800"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80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It’s also computationally efficient, making it ideal for use on low-end devices.</a:t>
            </a:r>
            <a:endParaRPr sz="1800"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lvl="0" indent="0" algn="l" rtl="0">
              <a:spcBef>
                <a:spcPts val="1200"/>
              </a:spcBef>
              <a:spcAft>
                <a:spcPts val="160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75"/>
          <p:cNvSpPr txBox="1"/>
          <p:nvPr>
            <p:ph type="title"/>
          </p:nvPr>
        </p:nvSpPr>
        <p:spPr>
          <a:xfrm>
            <a:off x="1297500" y="393750"/>
            <a:ext cx="7038900" cy="46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 Future scope</a:t>
            </a:r>
            <a:endParaRPr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40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</a:p>
        </p:txBody>
      </p:sp>
      <p:sp>
        <p:nvSpPr>
          <p:cNvPr id="588" name="Google Shape;588;p75"/>
          <p:cNvSpPr txBox="1"/>
          <p:nvPr>
            <p:ph type="body" idx="1"/>
          </p:nvPr>
        </p:nvSpPr>
        <p:spPr>
          <a:xfrm>
            <a:off x="1052550" y="1690950"/>
            <a:ext cx="7038900" cy="176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180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This model could be upgraded to work in multiple cameras connected by a single network in a concurrent fashion. </a:t>
            </a:r>
            <a:endParaRPr lang="en-GB" sz="1800"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180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A short video of the violent activity  could be incorporated along with the alert message.</a:t>
            </a:r>
            <a:endParaRPr lang="en-GB" sz="1800"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0"/>
          <p:cNvSpPr txBox="1"/>
          <p:nvPr>
            <p:ph type="body" idx="1"/>
          </p:nvPr>
        </p:nvSpPr>
        <p:spPr>
          <a:xfrm>
            <a:off x="1090930" y="617220"/>
            <a:ext cx="6961505" cy="36163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FFF"/>
                </a:solidFill>
              </a:rPr>
              <a:t>Video surveillance is essential to prevent crime and violence. </a:t>
            </a:r>
            <a:endParaRPr lang="en-GB" sz="18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FFF"/>
                </a:solidFill>
              </a:rPr>
              <a:t>This is so that authorities do not have to watch videos for hours to identify events that only last a few seconds. </a:t>
            </a:r>
            <a:endParaRPr sz="18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FFF"/>
                </a:solidFill>
              </a:rPr>
              <a:t>Recent studies have highlighted the accuracy of deep learning approaches to violence detection. </a:t>
            </a:r>
            <a:endParaRPr sz="18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FFF"/>
                </a:solidFill>
              </a:rPr>
              <a:t>In this work we will be discussing the implementation of an Automatic Fight Detection in Surveillance Videos system using MobileNetv2.</a:t>
            </a:r>
            <a:endParaRPr sz="18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76"/>
          <p:cNvSpPr txBox="1"/>
          <p:nvPr>
            <p:ph type="title"/>
          </p:nvPr>
        </p:nvSpPr>
        <p:spPr>
          <a:xfrm>
            <a:off x="576325" y="393750"/>
            <a:ext cx="7760100" cy="420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  <a:p>
            <a:pPr marL="22860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/>
              <a:t>THE END</a:t>
            </a:r>
            <a:endParaRPr sz="40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Problem Statement</a:t>
            </a:r>
            <a:endParaRPr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</a:p>
        </p:txBody>
      </p:sp>
      <p:sp>
        <p:nvSpPr>
          <p:cNvPr id="260" name="Google Shape;260;p21"/>
          <p:cNvSpPr txBox="1"/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40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● </a:t>
            </a:r>
            <a:r>
              <a:rPr lang="en-GB" sz="180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CCTV Surveillance is used to a greater extent but still it lacks the feature of automatic violence detection.</a:t>
            </a:r>
            <a:endParaRPr sz="1800"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457200" lvl="0" indent="-22860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80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● Manual monitoring is not a feasible task and the time taken to respond to the situation is also crucial.</a:t>
            </a:r>
            <a:endParaRPr sz="1800"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457200" lvl="0" indent="-22860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80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●  A Real-time violence alert system is proposed.</a:t>
            </a:r>
            <a:endParaRPr sz="1800"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lvl="0" indent="0" algn="l" rtl="0">
              <a:spcBef>
                <a:spcPts val="1200"/>
              </a:spcBef>
              <a:spcAft>
                <a:spcPts val="160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Objectives of the project </a:t>
            </a:r>
            <a:endParaRPr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</a:p>
        </p:txBody>
      </p:sp>
      <p:sp>
        <p:nvSpPr>
          <p:cNvPr id="266" name="Google Shape;266;p22"/>
          <p:cNvSpPr txBox="1"/>
          <p:nvPr>
            <p:ph type="body" idx="1"/>
          </p:nvPr>
        </p:nvSpPr>
        <p:spPr>
          <a:xfrm>
            <a:off x="1297500" y="1043925"/>
            <a:ext cx="7038900" cy="3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80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The main objective of this system is to detect and localize fight scenes, suspicious behaviors or irregular events in a scene. </a:t>
            </a:r>
            <a:endParaRPr sz="1800"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80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The method detects fight regions in a video and it is fast enough for real-time applications. </a:t>
            </a:r>
            <a:endParaRPr sz="1800"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lvl="0" indent="0" algn="l" rtl="0">
              <a:spcBef>
                <a:spcPts val="1200"/>
              </a:spcBef>
              <a:spcAft>
                <a:spcPts val="1600"/>
              </a:spcAft>
              <a:buNone/>
            </a:pPr>
            <a:endParaRPr sz="1800"/>
          </a:p>
        </p:txBody>
      </p:sp>
      <p:pic>
        <p:nvPicPr>
          <p:cNvPr id="267" name="Google Shape;267;p22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2597150" y="2664448"/>
            <a:ext cx="4438650" cy="2219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itle 5"/>
          <p:cNvSpPr/>
          <p:nvPr>
            <p:ph type="title"/>
          </p:nvPr>
        </p:nvSpPr>
        <p:spPr>
          <a:xfrm>
            <a:off x="666750" y="1697355"/>
            <a:ext cx="4587240" cy="1748790"/>
          </a:xfrm>
        </p:spPr>
        <p:txBody>
          <a:bodyPr/>
          <a:p>
            <a:r>
              <a:rPr lang="en-US" altLang="en-GB" sz="4800">
                <a:sym typeface="+mn-ea"/>
              </a:rPr>
              <a:t>Technical Background</a:t>
            </a:r>
            <a:br>
              <a:rPr lang="en-GB"/>
            </a:br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17051</Words>
  <Application>WPS Presentation</Application>
  <PresentationFormat/>
  <Paragraphs>451</Paragraphs>
  <Slides>60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60</vt:i4>
      </vt:variant>
    </vt:vector>
  </HeadingPairs>
  <TitlesOfParts>
    <vt:vector size="74" baseType="lpstr">
      <vt:lpstr>Arial</vt:lpstr>
      <vt:lpstr>SimSun</vt:lpstr>
      <vt:lpstr>Wingdings</vt:lpstr>
      <vt:lpstr>Arial</vt:lpstr>
      <vt:lpstr>Montserrat</vt:lpstr>
      <vt:lpstr>Lato</vt:lpstr>
      <vt:lpstr>Average</vt:lpstr>
      <vt:lpstr>XITS Math</vt:lpstr>
      <vt:lpstr>Calibri</vt:lpstr>
      <vt:lpstr>Microsoft YaHei</vt:lpstr>
      <vt:lpstr>Arial Unicode MS</vt:lpstr>
      <vt:lpstr>Lato</vt:lpstr>
      <vt:lpstr>Times New Roman</vt:lpstr>
      <vt:lpstr>Focus</vt:lpstr>
      <vt:lpstr>In Surveillance Videos</vt:lpstr>
      <vt:lpstr>PowerPoint 演示文稿</vt:lpstr>
      <vt:lpstr>TABLE OF CONTENT</vt:lpstr>
      <vt:lpstr>Introduction</vt:lpstr>
      <vt:lpstr>PowerPoint 演示文稿</vt:lpstr>
      <vt:lpstr>PowerPoint 演示文稿</vt:lpstr>
      <vt:lpstr>Problem Statement</vt:lpstr>
      <vt:lpstr>Objectives of the project </vt:lpstr>
      <vt:lpstr>Technical Background </vt:lpstr>
      <vt:lpstr>Computer Vision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Computer vision and convolutional neural networks</vt:lpstr>
      <vt:lpstr>CNN Processes</vt:lpstr>
      <vt:lpstr>PowerPoint 演示文稿</vt:lpstr>
      <vt:lpstr>PowerPoint 演示文稿</vt:lpstr>
      <vt:lpstr>Computer Vision Hierarchy</vt:lpstr>
      <vt:lpstr>Computer Vision Vs Image Processing</vt:lpstr>
      <vt:lpstr> PROJECT IMPLEMENTATION </vt:lpstr>
      <vt:lpstr>Method</vt:lpstr>
      <vt:lpstr>PowerPoint 演示文稿</vt:lpstr>
      <vt:lpstr>Dataset</vt:lpstr>
      <vt:lpstr>PowerPoint 演示文稿</vt:lpstr>
      <vt:lpstr>PowerPoint 演示文稿</vt:lpstr>
      <vt:lpstr>PowerPoint 演示文稿</vt:lpstr>
      <vt:lpstr>Pre-Processing</vt:lpstr>
      <vt:lpstr>PowerPoint 演示文稿</vt:lpstr>
      <vt:lpstr>PowerPoint 演示文稿</vt:lpstr>
      <vt:lpstr> </vt:lpstr>
      <vt:lpstr>Training</vt:lpstr>
      <vt:lpstr>MobileNet v2</vt:lpstr>
      <vt:lpstr>MobileNet v2  This results in filtering the image’s objects and comparing them with a large set of predefined objects to  identify a match between  them.   Hence in this way these  models are able to predict  the image.  </vt:lpstr>
      <vt:lpstr>MobileNet v2</vt:lpstr>
      <vt:lpstr>MobileNet v2</vt:lpstr>
      <vt:lpstr>PowerPoint 演示文稿</vt:lpstr>
      <vt:lpstr>PowerPoint 演示文稿</vt:lpstr>
      <vt:lpstr>PowerPoint 演示文稿</vt:lpstr>
      <vt:lpstr>Optimization for training </vt:lpstr>
      <vt:lpstr>PowerPoint 演示文稿</vt:lpstr>
      <vt:lpstr>Momentum</vt:lpstr>
      <vt:lpstr>Root Mean Square Propagation (RMSP): </vt:lpstr>
      <vt:lpstr>Mathematical aspect of Adam optimizer </vt:lpstr>
      <vt:lpstr>PowerPoint 演示文稿</vt:lpstr>
      <vt:lpstr>Activation function :  </vt:lpstr>
      <vt:lpstr>PowerPoint 演示文稿</vt:lpstr>
      <vt:lpstr>PROJECT RESULTS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PROJECT CONCLUSION</vt:lpstr>
      <vt:lpstr>PROJECT CONCLUSION</vt:lpstr>
      <vt:lpstr> Future scope</vt:lpstr>
      <vt:lpstr>THE END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Automatic Fight DetectionIn Surveillance Videos</dc:title>
  <dc:creator/>
  <cp:lastModifiedBy>Shady</cp:lastModifiedBy>
  <cp:revision>7</cp:revision>
  <dcterms:created xsi:type="dcterms:W3CDTF">2022-07-16T13:41:00Z</dcterms:created>
  <dcterms:modified xsi:type="dcterms:W3CDTF">2022-07-17T09:10:22Z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147D17D370C04953906BD2D00448B4B9</vt:lpwstr>
  </property>
  <property fmtid="{D5CDD505-2E9C-101B-9397-08002B2CF9AE}" pid="3" name="KSOProductBuildVer">
    <vt:lpwstr>2057-11.2.0.11191</vt:lpwstr>
  </property>
</Properties>
</file>